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c814e89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c814e89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90e72c5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90e72c5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would be the “history” of technology.  It speaks to information moving from paper technology (a typewriter); to computers (old main frame); and then all Digital (the Cloud).  During the whole process we automated how information was share from paper, to computer terminals access a mainframe, and now everywhere from the cloud on your own device.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c2197ab0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c2197ab0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 - it all started at UCSB!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0e72c5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0e72c5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evolution of sharing and communicating information via technology (Information Technology) led to new and exciting careers.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90e72c5f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90e72c5f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Bollen’s path started at UCSB through different cities, industries, job types, and technologies.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Get involved where you can.  I worked at the UCSB Micro Computer Lab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Start ups are fun!  Great way to get a job and learn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Big company experience is good and continued education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Find “tech” that you like and follow 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Try new things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90e72c5f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90e72c5f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c2197ab0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c2197ab0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John manages several key Information Technologies in a integrated Casino Resort that impacts the Guest Experience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90e72c5f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90e72c5f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10.png"/><Relationship Id="rId6" Type="http://schemas.openxmlformats.org/officeDocument/2006/relationships/image" Target="../media/image9.jp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9.jp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row.google/certificates" TargetMode="External"/><Relationship Id="rId4" Type="http://schemas.openxmlformats.org/officeDocument/2006/relationships/hyperlink" Target="https://www.freecodecam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Montserrat"/>
                <a:ea typeface="Montserrat"/>
                <a:cs typeface="Montserrat"/>
                <a:sym typeface="Montserrat"/>
              </a:rPr>
              <a:t>Careers in IT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03925"/>
            <a:ext cx="8520600" cy="7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John Bollen, CIO, The Cosmopolitan of Las Vegas</a:t>
            </a:r>
            <a:br>
              <a:rPr lang="en" sz="1500"/>
            </a:b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Alex Platt, Business Relationship Manager, Procore Technologies.</a:t>
            </a:r>
            <a:endParaRPr sz="15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550" y="183975"/>
            <a:ext cx="3452876" cy="17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275" y="3733375"/>
            <a:ext cx="1293425" cy="12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1450" y="1206325"/>
            <a:ext cx="5728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Information Technology?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Types of Technology Careers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John &amp; Alex Career Journeys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Org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nization Overview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Starting Out/Career Resources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Q&amp;A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 is Information Technology?	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Information Technology: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study or use of systems (especially computers and telecommunications) for </a:t>
            </a:r>
            <a:r>
              <a:rPr i="1" lang="en" sz="15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storing, retrieving</a:t>
            </a:r>
            <a:r>
              <a:rPr lang="en" sz="15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i="1" lang="en" sz="15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sending information</a:t>
            </a:r>
            <a:r>
              <a:rPr lang="en" sz="15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Value Add: </a:t>
            </a: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Technology ‘Automates’ an existing analogue process  “to digital”!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75" y="2817175"/>
            <a:ext cx="1847122" cy="12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2439350" y="3339500"/>
            <a:ext cx="601500" cy="11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607825" y="3289100"/>
            <a:ext cx="601500" cy="11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4979" l="0" r="0" t="0"/>
          <a:stretch/>
        </p:blipFill>
        <p:spPr>
          <a:xfrm>
            <a:off x="3569736" y="2817175"/>
            <a:ext cx="1727950" cy="12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700" y="2817175"/>
            <a:ext cx="1966007" cy="12314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498750" y="2174500"/>
            <a:ext cx="1869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Then the information went in a Main Frame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99575" y="2174500"/>
            <a:ext cx="22146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 the beginning - we put information on paper!  	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6253225" y="2017300"/>
            <a:ext cx="249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Now information (data) is ‘digital’ and distributed via the “cloud / internet”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23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The Beginning of the Internet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1969 - 4 host - 50Kbps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575" y="1122272"/>
            <a:ext cx="4359650" cy="36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598850" y="2239925"/>
            <a:ext cx="15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Started at UCSB!</a:t>
            </a:r>
            <a:endParaRPr/>
          </a:p>
        </p:txBody>
      </p:sp>
      <p:cxnSp>
        <p:nvCxnSpPr>
          <p:cNvPr id="85" name="Google Shape;85;p16"/>
          <p:cNvCxnSpPr>
            <a:stCxn id="84" idx="3"/>
            <a:endCxn id="86" idx="0"/>
          </p:cNvCxnSpPr>
          <p:nvPr/>
        </p:nvCxnSpPr>
        <p:spPr>
          <a:xfrm>
            <a:off x="3190050" y="2440025"/>
            <a:ext cx="437400" cy="53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6"/>
          <p:cNvSpPr/>
          <p:nvPr/>
        </p:nvSpPr>
        <p:spPr>
          <a:xfrm>
            <a:off x="3242975" y="2979000"/>
            <a:ext cx="769200" cy="7392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Types of Technology Careers 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86475"/>
            <a:ext cx="204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400">
                <a:latin typeface="Montserrat"/>
                <a:ea typeface="Montserrat"/>
                <a:cs typeface="Montserrat"/>
                <a:sym typeface="Montserrat"/>
              </a:rPr>
              <a:t>Marketing Tech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Social Media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Digital Marketing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Data Analytics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CRM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Digital Editing - Photo / Video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Campaign / Offer Management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14225" y="1186475"/>
            <a:ext cx="204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Montserrat"/>
                <a:ea typeface="Montserrat"/>
                <a:cs typeface="Montserrat"/>
                <a:sym typeface="Montserrat"/>
              </a:rPr>
              <a:t>Technology Management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Security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Project Management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Engineering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Administration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Architecture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Management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Service Desk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750375" y="1186475"/>
            <a:ext cx="204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Montserrat"/>
                <a:ea typeface="Montserrat"/>
                <a:cs typeface="Montserrat"/>
                <a:sym typeface="Montserrat"/>
              </a:rPr>
              <a:t>Product Development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Product Manager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Tech Writer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Design Thinking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Analyst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UX Design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6886525" y="1186475"/>
            <a:ext cx="2041200" cy="3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Montserrat"/>
                <a:ea typeface="Montserrat"/>
                <a:cs typeface="Montserrat"/>
                <a:sym typeface="Montserrat"/>
              </a:rPr>
              <a:t>Engineering</a:t>
            </a:r>
            <a:br>
              <a:rPr b="1" lang="en" sz="1400">
                <a:latin typeface="Montserrat"/>
                <a:ea typeface="Montserrat"/>
                <a:cs typeface="Montserrat"/>
                <a:sym typeface="Montserrat"/>
              </a:rPr>
            </a:br>
            <a:endParaRPr b="1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Server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Cloud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Data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Developer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Programmer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Architect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Security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6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John Career Journey &amp; Day in the Life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/>
          <p:nvPr/>
        </p:nvSpPr>
        <p:spPr>
          <a:xfrm rot="-984884">
            <a:off x="7096892" y="289868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/>
          <p:nvPr/>
        </p:nvSpPr>
        <p:spPr>
          <a:xfrm flipH="1" rot="984884">
            <a:off x="6063278" y="289868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/>
          <p:nvPr/>
        </p:nvSpPr>
        <p:spPr>
          <a:xfrm rot="-984884">
            <a:off x="5036629" y="289868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8"/>
          <p:cNvSpPr/>
          <p:nvPr/>
        </p:nvSpPr>
        <p:spPr>
          <a:xfrm flipH="1" rot="984884">
            <a:off x="4005984" y="289868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8"/>
          <p:cNvSpPr/>
          <p:nvPr/>
        </p:nvSpPr>
        <p:spPr>
          <a:xfrm rot="-984884">
            <a:off x="2983463" y="289868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/>
          <p:nvPr/>
        </p:nvSpPr>
        <p:spPr>
          <a:xfrm flipH="1" rot="984884">
            <a:off x="1952807" y="289868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/>
          <p:nvPr/>
        </p:nvSpPr>
        <p:spPr>
          <a:xfrm rot="-984884">
            <a:off x="930286" y="289868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8" name="Google Shape;108;p18"/>
          <p:cNvGrpSpPr/>
          <p:nvPr/>
        </p:nvGrpSpPr>
        <p:grpSpPr>
          <a:xfrm>
            <a:off x="2177540" y="2959488"/>
            <a:ext cx="1712700" cy="1230715"/>
            <a:chOff x="2114740" y="2543425"/>
            <a:chExt cx="1712700" cy="1230715"/>
          </a:xfrm>
        </p:grpSpPr>
        <p:sp>
          <p:nvSpPr>
            <p:cNvPr id="109" name="Google Shape;109;p18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1995</a:t>
              </a:r>
              <a:endParaRPr b="1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18"/>
            <p:cNvSpPr txBox="1"/>
            <p:nvPr/>
          </p:nvSpPr>
          <p:spPr>
            <a:xfrm>
              <a:off x="2158990" y="310784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1st ISP in San Francisco (Start Up) - great place for my 1st job.</a:t>
              </a:r>
              <a:endPara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4" name="Google Shape;114;p18"/>
          <p:cNvGrpSpPr/>
          <p:nvPr/>
        </p:nvGrpSpPr>
        <p:grpSpPr>
          <a:xfrm>
            <a:off x="4227940" y="2959488"/>
            <a:ext cx="1712700" cy="1230715"/>
            <a:chOff x="4165140" y="2543425"/>
            <a:chExt cx="1712700" cy="1230715"/>
          </a:xfrm>
        </p:grpSpPr>
        <p:sp>
          <p:nvSpPr>
            <p:cNvPr id="115" name="Google Shape;115;p18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4665129" y="2737212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2006</a:t>
              </a:r>
              <a:endParaRPr b="1"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8"/>
            <p:cNvSpPr txBox="1"/>
            <p:nvPr/>
          </p:nvSpPr>
          <p:spPr>
            <a:xfrm>
              <a:off x="4209390" y="310784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Technology Management </a:t>
              </a:r>
              <a:r>
                <a:rPr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NBCUniversal</a:t>
              </a:r>
              <a:r>
                <a:rPr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- VP IT Studio Operations</a:t>
              </a:r>
              <a:endParaRPr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0" name="Google Shape;120;p18"/>
          <p:cNvGrpSpPr/>
          <p:nvPr/>
        </p:nvGrpSpPr>
        <p:grpSpPr>
          <a:xfrm>
            <a:off x="1140195" y="1637632"/>
            <a:ext cx="1712700" cy="1246754"/>
            <a:chOff x="1072790" y="1221570"/>
            <a:chExt cx="1712700" cy="1246754"/>
          </a:xfrm>
        </p:grpSpPr>
        <p:sp>
          <p:nvSpPr>
            <p:cNvPr id="121" name="Google Shape;121;p18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18"/>
            <p:cNvSpPr txBox="1"/>
            <p:nvPr/>
          </p:nvSpPr>
          <p:spPr>
            <a:xfrm>
              <a:off x="1579860" y="1986924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1992</a:t>
              </a:r>
              <a:endParaRPr b="1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1117040" y="125877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1st UC Website in Phelps Hall in former UCSB Micro Computer Lab</a:t>
              </a:r>
              <a:endPara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6" name="Google Shape;126;p18"/>
          <p:cNvGrpSpPr/>
          <p:nvPr/>
        </p:nvGrpSpPr>
        <p:grpSpPr>
          <a:xfrm>
            <a:off x="3185940" y="1637632"/>
            <a:ext cx="1712700" cy="1246754"/>
            <a:chOff x="3123140" y="1221570"/>
            <a:chExt cx="1712700" cy="1246754"/>
          </a:xfrm>
        </p:grpSpPr>
        <p:sp>
          <p:nvSpPr>
            <p:cNvPr id="127" name="Google Shape;127;p18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3635571" y="1986924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2000</a:t>
              </a:r>
              <a:endParaRPr b="1"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Technology Management - AAA Service Desk Manager and MBA @ USF</a:t>
              </a:r>
              <a:endParaRPr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2" name="Google Shape;132;p18"/>
          <p:cNvGrpSpPr/>
          <p:nvPr/>
        </p:nvGrpSpPr>
        <p:grpSpPr>
          <a:xfrm>
            <a:off x="5253495" y="1637632"/>
            <a:ext cx="1712700" cy="1246754"/>
            <a:chOff x="5201245" y="1221570"/>
            <a:chExt cx="1712700" cy="1246754"/>
          </a:xfrm>
        </p:grpSpPr>
        <p:sp>
          <p:nvSpPr>
            <p:cNvPr id="133" name="Google Shape;133;p18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2010</a:t>
              </a:r>
              <a:endParaRPr b="1"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8"/>
            <p:cNvSpPr txBox="1"/>
            <p:nvPr/>
          </p:nvSpPr>
          <p:spPr>
            <a:xfrm>
              <a:off x="5245495" y="125877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Technology Management - CityCenter Las Vegas Opening</a:t>
              </a:r>
              <a:endParaRPr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8" name="Google Shape;138;p18"/>
          <p:cNvGrpSpPr/>
          <p:nvPr/>
        </p:nvGrpSpPr>
        <p:grpSpPr>
          <a:xfrm>
            <a:off x="6278353" y="2959488"/>
            <a:ext cx="1712700" cy="1230715"/>
            <a:chOff x="6282830" y="2543425"/>
            <a:chExt cx="1712700" cy="1230715"/>
          </a:xfrm>
        </p:grpSpPr>
        <p:sp>
          <p:nvSpPr>
            <p:cNvPr id="139" name="Google Shape;139;p18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6782819" y="2737212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2014</a:t>
              </a:r>
              <a:endParaRPr b="1"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6327080" y="310784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Marketing Tech - Chief Digital Officer MGM Resorts International</a:t>
              </a:r>
              <a:endParaRPr sz="800">
                <a:solidFill>
                  <a:srgbClr val="5E5E5E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175" y="1123492"/>
            <a:ext cx="1028250" cy="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8349" y="4190200"/>
            <a:ext cx="1712700" cy="49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8720" y="1017728"/>
            <a:ext cx="682255" cy="6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3785" y="1123500"/>
            <a:ext cx="965541" cy="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4681" y="4265324"/>
            <a:ext cx="1599231" cy="6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311700" y="34418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Alex Career Journey &amp; Day in the Life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/>
          <p:nvPr/>
        </p:nvSpPr>
        <p:spPr>
          <a:xfrm rot="-984884">
            <a:off x="7096892" y="2926167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/>
          <p:nvPr/>
        </p:nvSpPr>
        <p:spPr>
          <a:xfrm flipH="1" rot="984884">
            <a:off x="6063278" y="2926167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9"/>
          <p:cNvSpPr/>
          <p:nvPr/>
        </p:nvSpPr>
        <p:spPr>
          <a:xfrm rot="-984884">
            <a:off x="5036629" y="2926167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9"/>
          <p:cNvSpPr/>
          <p:nvPr/>
        </p:nvSpPr>
        <p:spPr>
          <a:xfrm flipH="1" rot="984884">
            <a:off x="4005984" y="2926167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9"/>
          <p:cNvSpPr/>
          <p:nvPr/>
        </p:nvSpPr>
        <p:spPr>
          <a:xfrm rot="-984884">
            <a:off x="2983463" y="2926167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9"/>
          <p:cNvSpPr/>
          <p:nvPr/>
        </p:nvSpPr>
        <p:spPr>
          <a:xfrm flipH="1" rot="984884">
            <a:off x="1952807" y="2926167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9"/>
          <p:cNvSpPr/>
          <p:nvPr/>
        </p:nvSpPr>
        <p:spPr>
          <a:xfrm rot="-984884">
            <a:off x="930286" y="2926167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177540" y="2986975"/>
            <a:ext cx="1712700" cy="1230715"/>
            <a:chOff x="2114740" y="2543425"/>
            <a:chExt cx="1712700" cy="1230715"/>
          </a:xfrm>
        </p:grpSpPr>
        <p:sp>
          <p:nvSpPr>
            <p:cNvPr id="162" name="Google Shape;162;p19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2012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2158990" y="310784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Masters in Global Studies: </a:t>
              </a: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Europe and South Africa, TEDxLSE logistics team</a:t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7" name="Google Shape;167;p19"/>
          <p:cNvGrpSpPr/>
          <p:nvPr/>
        </p:nvGrpSpPr>
        <p:grpSpPr>
          <a:xfrm>
            <a:off x="4227940" y="2986975"/>
            <a:ext cx="1712700" cy="1230715"/>
            <a:chOff x="4165140" y="2543425"/>
            <a:chExt cx="1712700" cy="1230715"/>
          </a:xfrm>
        </p:grpSpPr>
        <p:sp>
          <p:nvSpPr>
            <p:cNvPr id="168" name="Google Shape;168;p19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4665129" y="2737212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2017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" name="Google Shape;171;p19"/>
            <p:cNvSpPr txBox="1"/>
            <p:nvPr/>
          </p:nvSpPr>
          <p:spPr>
            <a:xfrm>
              <a:off x="4209390" y="310784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Associate (Temp): </a:t>
              </a: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Production of All Gaucho Reunion, managed interns</a:t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3" name="Google Shape;173;p19"/>
          <p:cNvGrpSpPr/>
          <p:nvPr/>
        </p:nvGrpSpPr>
        <p:grpSpPr>
          <a:xfrm>
            <a:off x="1140195" y="1665120"/>
            <a:ext cx="1712705" cy="1246754"/>
            <a:chOff x="1072790" y="1221570"/>
            <a:chExt cx="1712705" cy="1246754"/>
          </a:xfrm>
        </p:grpSpPr>
        <p:sp>
          <p:nvSpPr>
            <p:cNvPr id="174" name="Google Shape;174;p19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1579860" y="1986924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2008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1072795" y="1258775"/>
              <a:ext cx="17127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Intern + Summer Inn Manager: </a:t>
              </a: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entry &amp; database management</a:t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3185940" y="1665120"/>
            <a:ext cx="1712700" cy="1246754"/>
            <a:chOff x="3123140" y="1221570"/>
            <a:chExt cx="1712700" cy="1246754"/>
          </a:xfrm>
        </p:grpSpPr>
        <p:sp>
          <p:nvSpPr>
            <p:cNvPr id="180" name="Google Shape;180;p19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1" name="Google Shape;181;p19"/>
            <p:cNvSpPr txBox="1"/>
            <p:nvPr/>
          </p:nvSpPr>
          <p:spPr>
            <a:xfrm>
              <a:off x="3635571" y="1986924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2014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 Associate: </a:t>
              </a:r>
              <a:b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Events, recruiting, digital comms, database migration</a:t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5" name="Google Shape;185;p19"/>
          <p:cNvGrpSpPr/>
          <p:nvPr/>
        </p:nvGrpSpPr>
        <p:grpSpPr>
          <a:xfrm>
            <a:off x="5253495" y="1665120"/>
            <a:ext cx="1712700" cy="1246754"/>
            <a:chOff x="5201245" y="1221570"/>
            <a:chExt cx="1712700" cy="1246754"/>
          </a:xfrm>
        </p:grpSpPr>
        <p:sp>
          <p:nvSpPr>
            <p:cNvPr id="186" name="Google Shape;186;p19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2017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5245495" y="125877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Talent</a:t>
              </a: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Project Manager:</a:t>
              </a:r>
              <a:b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Foot in the door, jumped at system &amp; data projects</a:t>
              </a:r>
              <a:endPara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1" name="Google Shape;191;p19"/>
          <p:cNvGrpSpPr/>
          <p:nvPr/>
        </p:nvGrpSpPr>
        <p:grpSpPr>
          <a:xfrm>
            <a:off x="6278353" y="2986975"/>
            <a:ext cx="1712700" cy="1230715"/>
            <a:chOff x="6282830" y="2543425"/>
            <a:chExt cx="1712700" cy="1230715"/>
          </a:xfrm>
        </p:grpSpPr>
        <p:sp>
          <p:nvSpPr>
            <p:cNvPr id="192" name="Google Shape;192;p19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EFEFE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6782819" y="2737212"/>
              <a:ext cx="696900" cy="276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2021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6327080" y="3107840"/>
              <a:ext cx="1624200" cy="624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</a:t>
              </a: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Analyst</a:t>
              </a:r>
              <a: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→ Manager, Talent Tech:</a:t>
              </a:r>
              <a:b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Process, systems, &amp; data</a:t>
              </a:r>
              <a:br>
                <a:rPr b="1"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97" name="Google Shape;197;p19"/>
          <p:cNvPicPr preferRelativeResize="0"/>
          <p:nvPr/>
        </p:nvPicPr>
        <p:blipFill rotWithShape="1">
          <a:blip r:embed="rId3">
            <a:alphaModFix/>
          </a:blip>
          <a:srcRect b="28731" l="15769" r="14114" t="18492"/>
          <a:stretch/>
        </p:blipFill>
        <p:spPr>
          <a:xfrm>
            <a:off x="2177550" y="4217688"/>
            <a:ext cx="1712700" cy="55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850" y="1183036"/>
            <a:ext cx="1712698" cy="48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3785" y="1167013"/>
            <a:ext cx="965541" cy="5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 rotWithShape="1">
          <a:blip r:embed="rId6">
            <a:alphaModFix/>
          </a:blip>
          <a:srcRect b="33518" l="0" r="0" t="33757"/>
          <a:stretch/>
        </p:blipFill>
        <p:spPr>
          <a:xfrm>
            <a:off x="4227950" y="4238864"/>
            <a:ext cx="1712700" cy="5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 rotWithShape="1">
          <a:blip r:embed="rId7">
            <a:alphaModFix/>
          </a:blip>
          <a:srcRect b="24943" l="9249" r="11291" t="25935"/>
          <a:stretch/>
        </p:blipFill>
        <p:spPr>
          <a:xfrm>
            <a:off x="5169725" y="1256476"/>
            <a:ext cx="1880250" cy="42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 rotWithShape="1">
          <a:blip r:embed="rId7">
            <a:alphaModFix/>
          </a:blip>
          <a:srcRect b="24943" l="9249" r="11291" t="25935"/>
          <a:stretch/>
        </p:blipFill>
        <p:spPr>
          <a:xfrm>
            <a:off x="6232575" y="4217676"/>
            <a:ext cx="1880250" cy="42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>
            <p:ph type="title"/>
          </p:nvPr>
        </p:nvSpPr>
        <p:spPr>
          <a:xfrm>
            <a:off x="311700" y="266350"/>
            <a:ext cx="85206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 Organization Overview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CIO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/ Architecture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2032647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Security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11" name="Google Shape;211;p20"/>
          <p:cNvCxnSpPr>
            <a:stCxn id="208" idx="2"/>
            <a:endCxn id="209" idx="0"/>
          </p:cNvCxnSpPr>
          <p:nvPr/>
        </p:nvCxnSpPr>
        <p:spPr>
          <a:xfrm flipH="1" rot="-5400000">
            <a:off x="5228543" y="1236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0"/>
          <p:cNvCxnSpPr>
            <a:stCxn id="210" idx="0"/>
            <a:endCxn id="208" idx="2"/>
          </p:cNvCxnSpPr>
          <p:nvPr/>
        </p:nvCxnSpPr>
        <p:spPr>
          <a:xfrm rot="-5400000">
            <a:off x="3458247" y="12368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20"/>
          <p:cNvSpPr/>
          <p:nvPr/>
        </p:nvSpPr>
        <p:spPr>
          <a:xfrm>
            <a:off x="3830240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Engineering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7356465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Services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304018" y="235050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Business Solution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16" name="Google Shape;216;p20"/>
          <p:cNvCxnSpPr>
            <a:stCxn id="208" idx="2"/>
            <a:endCxn id="215" idx="0"/>
          </p:cNvCxnSpPr>
          <p:nvPr/>
        </p:nvCxnSpPr>
        <p:spPr>
          <a:xfrm rot="5400000">
            <a:off x="2593943" y="372500"/>
            <a:ext cx="457200" cy="34989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0"/>
          <p:cNvCxnSpPr>
            <a:stCxn id="208" idx="2"/>
            <a:endCxn id="214" idx="0"/>
          </p:cNvCxnSpPr>
          <p:nvPr/>
        </p:nvCxnSpPr>
        <p:spPr>
          <a:xfrm flipH="1" rot="-5400000">
            <a:off x="6120143" y="345200"/>
            <a:ext cx="457200" cy="3553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20"/>
          <p:cNvSpPr txBox="1"/>
          <p:nvPr/>
        </p:nvSpPr>
        <p:spPr>
          <a:xfrm>
            <a:off x="249425" y="2977675"/>
            <a:ext cx="1647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297 Business Applications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Application Managers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Project Managers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System Analysts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1978050" y="2977675"/>
            <a:ext cx="1647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Threat Detection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Provisioning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Audit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Cyber Security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3748350" y="2977675"/>
            <a:ext cx="1647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Severs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Internet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Wi-Fi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Cloud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Data Base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5518650" y="2925450"/>
            <a:ext cx="1647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Websites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Datamart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Automation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Software Development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Data Lakes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Data Warehouse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Product Development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7288950" y="2925450"/>
            <a:ext cx="1647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Service Desk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Asset Management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System Alerting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System Monitoring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Incident Management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950" y="445025"/>
            <a:ext cx="2263300" cy="11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Starting Out/Career Resources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1"/>
          <p:cNvSpPr txBox="1"/>
          <p:nvPr>
            <p:ph idx="1" type="body"/>
          </p:nvPr>
        </p:nvSpPr>
        <p:spPr>
          <a:xfrm>
            <a:off x="311700" y="1103700"/>
            <a:ext cx="8520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UCSB Courses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101 Media Literacy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116 Internet, Communication &amp; Contemporary Society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118 Communication Technology and Organization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122 Organizational Communication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160DS Special Topic: Data Science in Communication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185 Communication Technology &amp; Relationships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Free / Trial Resources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Google Career Certifications (</a:t>
            </a: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https://grow.google/certificates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Project Management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IT Support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UX Design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Data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Analytics</a:t>
            </a:r>
            <a:br>
              <a:rPr lang="en" sz="1200">
                <a:latin typeface="Montserrat"/>
                <a:ea typeface="Montserrat"/>
                <a:cs typeface="Montserrat"/>
                <a:sym typeface="Montserrat"/>
              </a:rPr>
            </a:b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FreeCodeCamps (</a:t>
            </a: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https://www.freecodecamp.org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