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5" d="100"/>
          <a:sy n="85" d="100"/>
        </p:scale>
        <p:origin x="-101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F405-D6B3-48D9-AAA3-14E5B1655041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2D0F-FE40-4D51-BCDC-6753C0E6D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7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F405-D6B3-48D9-AAA3-14E5B1655041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2D0F-FE40-4D51-BCDC-6753C0E6D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5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F405-D6B3-48D9-AAA3-14E5B1655041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2D0F-FE40-4D51-BCDC-6753C0E6D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1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F405-D6B3-48D9-AAA3-14E5B1655041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2D0F-FE40-4D51-BCDC-6753C0E6D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1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F405-D6B3-48D9-AAA3-14E5B1655041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2D0F-FE40-4D51-BCDC-6753C0E6D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9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F405-D6B3-48D9-AAA3-14E5B1655041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2D0F-FE40-4D51-BCDC-6753C0E6D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61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F405-D6B3-48D9-AAA3-14E5B1655041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2D0F-FE40-4D51-BCDC-6753C0E6D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5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F405-D6B3-48D9-AAA3-14E5B1655041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2D0F-FE40-4D51-BCDC-6753C0E6D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0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F405-D6B3-48D9-AAA3-14E5B1655041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2D0F-FE40-4D51-BCDC-6753C0E6D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F405-D6B3-48D9-AAA3-14E5B1655041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2D0F-FE40-4D51-BCDC-6753C0E6D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26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F405-D6B3-48D9-AAA3-14E5B1655041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2D0F-FE40-4D51-BCDC-6753C0E6D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5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5F405-D6B3-48D9-AAA3-14E5B1655041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B2D0F-FE40-4D51-BCDC-6753C0E6D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7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m.ucsb.edu/research/support-faciliti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5244" y="1122363"/>
            <a:ext cx="5362755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Research Facilities at the Department of Communication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20904" y="3933900"/>
            <a:ext cx="4931434" cy="16557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UC Santa Barbara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77" y="1605836"/>
            <a:ext cx="4027043" cy="315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1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Communication Department operates two separate labs.</a:t>
            </a:r>
          </a:p>
          <a:p>
            <a:r>
              <a:rPr lang="en-US" dirty="0" smtClean="0"/>
              <a:t>They are shared resources and are booked for individual research projects by different research teams through a centralized booking system.</a:t>
            </a:r>
          </a:p>
          <a:p>
            <a:r>
              <a:rPr lang="en-US" dirty="0" smtClean="0"/>
              <a:t>All the furniture in the lab is portable and can be easily re-arranged.</a:t>
            </a:r>
          </a:p>
          <a:p>
            <a:r>
              <a:rPr lang="en-US" dirty="0" smtClean="0"/>
              <a:t>The computers are updated regularly and serviced by the University.</a:t>
            </a:r>
          </a:p>
          <a:p>
            <a:r>
              <a:rPr lang="en-US" dirty="0" smtClean="0"/>
              <a:t>Both labs are conveniently located, either in the same building as the Department or an adjacent building.</a:t>
            </a:r>
          </a:p>
          <a:p>
            <a:r>
              <a:rPr lang="en-US" dirty="0" smtClean="0"/>
              <a:t>We also have a shared pool of ~1500 undergraduate research subjects who volunteer through their classes and are tracked by SONA</a:t>
            </a:r>
            <a:r>
              <a:rPr lang="en-US" dirty="0" smtClean="0"/>
              <a:t>.</a:t>
            </a:r>
          </a:p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www.comm.ucsb.edu/research/support-facilities</a:t>
            </a:r>
            <a:r>
              <a:rPr lang="en-US" dirty="0" smtClean="0"/>
              <a:t> for details about all of our facilities.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0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Lab #1: The SSMS Building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730"/>
            <a:ext cx="5181600" cy="3887127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7 individual “cubby” rooms for private individual surveys or one-on-one conversations </a:t>
            </a:r>
          </a:p>
          <a:p>
            <a:r>
              <a:rPr lang="en-US" dirty="0" smtClean="0"/>
              <a:t>Each is equipped with a desktop computer, connected to the internet, and a desk and chair.</a:t>
            </a:r>
          </a:p>
          <a:p>
            <a:r>
              <a:rPr lang="en-US" dirty="0" smtClean="0"/>
              <a:t>They are private rooms with a door.</a:t>
            </a:r>
          </a:p>
        </p:txBody>
      </p:sp>
    </p:spTree>
    <p:extLst>
      <p:ext uri="{BB962C8B-B14F-4D97-AF65-F5344CB8AC3E}">
        <p14:creationId xmlns:p14="http://schemas.microsoft.com/office/powerpoint/2010/main" val="2017797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SSMS Lab: Two Interaction rooms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66178" y="1690688"/>
            <a:ext cx="5157787" cy="823912"/>
          </a:xfrm>
        </p:spPr>
        <p:txBody>
          <a:bodyPr>
            <a:noAutofit/>
          </a:bodyPr>
          <a:lstStyle/>
          <a:p>
            <a:r>
              <a:rPr lang="en-US" sz="1800" dirty="0" smtClean="0"/>
              <a:t>Focus Group Room</a:t>
            </a:r>
          </a:p>
          <a:p>
            <a:r>
              <a:rPr lang="en-US" sz="1800" dirty="0" smtClean="0"/>
              <a:t>Monitor or TV can be used to show stimulus media.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33" y="2505075"/>
            <a:ext cx="4914097" cy="3684588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Conversation Lab</a:t>
            </a:r>
          </a:p>
          <a:p>
            <a:r>
              <a:rPr lang="en-US" sz="1800" dirty="0" smtClean="0"/>
              <a:t>Living room style for naturalistic family research.</a:t>
            </a:r>
            <a:endParaRPr lang="en-US" sz="18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2505075"/>
            <a:ext cx="4653592" cy="3684588"/>
          </a:xfrm>
        </p:spPr>
      </p:pic>
    </p:spTree>
    <p:extLst>
      <p:ext uri="{BB962C8B-B14F-4D97-AF65-F5344CB8AC3E}">
        <p14:creationId xmlns:p14="http://schemas.microsoft.com/office/powerpoint/2010/main" val="1003304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SSMS Lab: Interaction Rooms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Both interaction labs have one-way mirrors that are viewed from this “technology room”.</a:t>
            </a:r>
          </a:p>
          <a:p>
            <a:r>
              <a:rPr lang="en-US" dirty="0" smtClean="0"/>
              <a:t>Both rooms are equipped with ceiling cameras and non-directional microphones.  We also have tripod-mounted cameras for portability and additional camera angles.</a:t>
            </a:r>
          </a:p>
          <a:p>
            <a:r>
              <a:rPr lang="en-US" dirty="0" smtClean="0"/>
              <a:t>Videos are captured on these desktop computers.</a:t>
            </a:r>
          </a:p>
        </p:txBody>
      </p:sp>
    </p:spTree>
    <p:extLst>
      <p:ext uri="{BB962C8B-B14F-4D97-AF65-F5344CB8AC3E}">
        <p14:creationId xmlns:p14="http://schemas.microsoft.com/office/powerpoint/2010/main" val="673722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SSMS Lab: Survey Room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This lab is equipped with four additional computers for groups or separated with partitions for individual surveys.</a:t>
            </a:r>
          </a:p>
          <a:p>
            <a:r>
              <a:rPr lang="en-US" dirty="0" smtClean="0"/>
              <a:t>The furniture is portable and can be easily re-arranged.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82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Lab #2: The HSSB Building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Research subjects are greeted at a welcome desk and sent to their appropriate rooms.</a:t>
            </a:r>
          </a:p>
          <a:p>
            <a:r>
              <a:rPr lang="en-US" dirty="0" smtClean="0"/>
              <a:t>We have a large monitor on a rolling cart (not pictured) for showing media to subjects.</a:t>
            </a:r>
          </a:p>
          <a:p>
            <a:r>
              <a:rPr lang="en-US" dirty="0" smtClean="0"/>
              <a:t>Large lockers store equipment and laptops.  We have 12 laptops, additional cameras, headphones, and rolling cases to set up a mobile lab.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046829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HSSB Lab: Dyadic interaction room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It is set up with professional studio lighting and portable cameras on tripods.</a:t>
            </a:r>
          </a:p>
          <a:p>
            <a:r>
              <a:rPr lang="en-US" dirty="0" smtClean="0"/>
              <a:t>The lab is equipped with one desktop computer and portable furniture.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594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HSSB Lab: The survey rooms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Room 1: 9 computers with partitions</a:t>
            </a:r>
            <a:r>
              <a:rPr lang="en-US" dirty="0"/>
              <a:t>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Room 2: 10 computers with partitions.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2149549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406</Words>
  <Application>Microsoft Office PowerPoint</Application>
  <PresentationFormat>Custom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Research Facilities at the Department of Communication</vt:lpstr>
      <vt:lpstr>Overview</vt:lpstr>
      <vt:lpstr>Research Lab #1: The SSMS Building</vt:lpstr>
      <vt:lpstr>SSMS Lab: Two Interaction rooms</vt:lpstr>
      <vt:lpstr>SSMS Lab: Interaction Rooms</vt:lpstr>
      <vt:lpstr>SSMS Lab: Survey Room</vt:lpstr>
      <vt:lpstr>Research Lab #2: The HSSB Building</vt:lpstr>
      <vt:lpstr>HSSB Lab: Dyadic interaction room</vt:lpstr>
      <vt:lpstr>HSSB Lab: The survey rooms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Facilities at the Department of Communication</dc:title>
  <dc:creator>Norah D</dc:creator>
  <cp:lastModifiedBy>Rice</cp:lastModifiedBy>
  <cp:revision>6</cp:revision>
  <dcterms:created xsi:type="dcterms:W3CDTF">2016-01-04T19:07:36Z</dcterms:created>
  <dcterms:modified xsi:type="dcterms:W3CDTF">2016-01-05T00:55:40Z</dcterms:modified>
</cp:coreProperties>
</file>