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5" r:id="rId6"/>
    <p:sldId id="275" r:id="rId7"/>
    <p:sldId id="271" r:id="rId8"/>
    <p:sldId id="269" r:id="rId9"/>
    <p:sldId id="266" r:id="rId10"/>
    <p:sldId id="273" r:id="rId11"/>
    <p:sldId id="267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CCD5C-8511-4325-B5AC-6632B722A392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B0184361-EA8A-4B4A-842F-D8D2D70FC765}">
      <dgm:prSet phldrT="[Text]"/>
      <dgm:spPr/>
      <dgm:t>
        <a:bodyPr/>
        <a:lstStyle/>
        <a:p>
          <a:r>
            <a:rPr lang="en-US" b="1" dirty="0" smtClean="0"/>
            <a:t>Advertising/Branding</a:t>
          </a:r>
          <a:r>
            <a:rPr lang="en-US" dirty="0" smtClean="0"/>
            <a:t> Managed agencies; defined corporate goals: defined audiences; managed budgets</a:t>
          </a:r>
          <a:endParaRPr lang="en-US" dirty="0"/>
        </a:p>
      </dgm:t>
    </dgm:pt>
    <dgm:pt modelId="{CEC90B30-2E7B-472F-B66B-86F93A27D8CF}" type="parTrans" cxnId="{DCE44020-F551-4F23-BEB3-822AC22BF998}">
      <dgm:prSet/>
      <dgm:spPr/>
      <dgm:t>
        <a:bodyPr/>
        <a:lstStyle/>
        <a:p>
          <a:endParaRPr lang="en-US"/>
        </a:p>
      </dgm:t>
    </dgm:pt>
    <dgm:pt modelId="{7914514F-FFD6-4B96-86E4-4880F0FA2356}" type="sibTrans" cxnId="{DCE44020-F551-4F23-BEB3-822AC22BF998}">
      <dgm:prSet/>
      <dgm:spPr/>
      <dgm:t>
        <a:bodyPr/>
        <a:lstStyle/>
        <a:p>
          <a:endParaRPr lang="en-US"/>
        </a:p>
      </dgm:t>
    </dgm:pt>
    <dgm:pt modelId="{660A10AE-654E-458D-8D47-CD9508AC978D}">
      <dgm:prSet phldrT="[Text]" custT="1"/>
      <dgm:spPr/>
      <dgm:t>
        <a:bodyPr/>
        <a:lstStyle/>
        <a:p>
          <a:r>
            <a:rPr lang="en-US" sz="1400" b="1" dirty="0" smtClean="0"/>
            <a:t>Strategic PR</a:t>
          </a:r>
        </a:p>
        <a:p>
          <a:r>
            <a:rPr lang="en-US" sz="1200" dirty="0" smtClean="0"/>
            <a:t>DC Lobbying; Managed Messaging; Writing Executive testimony </a:t>
          </a:r>
          <a:endParaRPr lang="en-US" sz="1200" dirty="0"/>
        </a:p>
      </dgm:t>
    </dgm:pt>
    <dgm:pt modelId="{1956E5F9-D1EB-4C9D-8796-83893988F3D0}" type="parTrans" cxnId="{140AEAAD-538C-4731-A8B2-0E7EE20FFB23}">
      <dgm:prSet/>
      <dgm:spPr/>
      <dgm:t>
        <a:bodyPr/>
        <a:lstStyle/>
        <a:p>
          <a:endParaRPr lang="en-US"/>
        </a:p>
      </dgm:t>
    </dgm:pt>
    <dgm:pt modelId="{9F425185-D077-462C-8D36-DABE6EA5D4A5}" type="sibTrans" cxnId="{140AEAAD-538C-4731-A8B2-0E7EE20FFB23}">
      <dgm:prSet/>
      <dgm:spPr/>
      <dgm:t>
        <a:bodyPr/>
        <a:lstStyle/>
        <a:p>
          <a:endParaRPr lang="en-US"/>
        </a:p>
      </dgm:t>
    </dgm:pt>
    <dgm:pt modelId="{97C73930-FFF7-4C3D-B60B-F63DBF5FE72F}">
      <dgm:prSet phldrT="[Text]"/>
      <dgm:spPr/>
      <dgm:t>
        <a:bodyPr/>
        <a:lstStyle/>
        <a:p>
          <a:r>
            <a:rPr lang="en-US" dirty="0" smtClean="0"/>
            <a:t>Marketing Communications</a:t>
          </a:r>
        </a:p>
        <a:p>
          <a:r>
            <a:rPr lang="en-US" dirty="0" smtClean="0"/>
            <a:t>Creating sales materials for National Retailers (BestBuy, Walmart, Costco)</a:t>
          </a:r>
          <a:endParaRPr lang="en-US" dirty="0"/>
        </a:p>
      </dgm:t>
    </dgm:pt>
    <dgm:pt modelId="{7CCC7FE8-F2F7-4477-8C08-FEF4C8E659A0}" type="parTrans" cxnId="{89FC6821-D6A4-4734-B653-454BD2723ED1}">
      <dgm:prSet/>
      <dgm:spPr/>
      <dgm:t>
        <a:bodyPr/>
        <a:lstStyle/>
        <a:p>
          <a:endParaRPr lang="en-US"/>
        </a:p>
      </dgm:t>
    </dgm:pt>
    <dgm:pt modelId="{EB58A737-5AF6-451F-A6F4-96F46A53C306}" type="sibTrans" cxnId="{89FC6821-D6A4-4734-B653-454BD2723ED1}">
      <dgm:prSet/>
      <dgm:spPr/>
      <dgm:t>
        <a:bodyPr/>
        <a:lstStyle/>
        <a:p>
          <a:endParaRPr lang="en-US"/>
        </a:p>
      </dgm:t>
    </dgm:pt>
    <dgm:pt modelId="{8AF3C0C3-083B-4A21-B30E-EB28EFC2C8EC}" type="pres">
      <dgm:prSet presAssocID="{5E1CCD5C-8511-4325-B5AC-6632B722A392}" presName="CompostProcess" presStyleCnt="0">
        <dgm:presLayoutVars>
          <dgm:dir/>
          <dgm:resizeHandles val="exact"/>
        </dgm:presLayoutVars>
      </dgm:prSet>
      <dgm:spPr/>
    </dgm:pt>
    <dgm:pt modelId="{5D06BBF4-3CE1-47AB-8BD6-DCCF21C5F2E3}" type="pres">
      <dgm:prSet presAssocID="{5E1CCD5C-8511-4325-B5AC-6632B722A392}" presName="arrow" presStyleLbl="bgShp" presStyleIdx="0" presStyleCnt="1" custScaleX="117647"/>
      <dgm:spPr/>
    </dgm:pt>
    <dgm:pt modelId="{50E72A20-5B12-4770-AF79-3BFD1380309D}" type="pres">
      <dgm:prSet presAssocID="{5E1CCD5C-8511-4325-B5AC-6632B722A392}" presName="linearProcess" presStyleCnt="0"/>
      <dgm:spPr/>
    </dgm:pt>
    <dgm:pt modelId="{4A6F2971-1E18-495D-A500-EF268343354B}" type="pres">
      <dgm:prSet presAssocID="{B0184361-EA8A-4B4A-842F-D8D2D70FC76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423AE-9DAB-42F8-9D2C-50E8E203F58C}" type="pres">
      <dgm:prSet presAssocID="{7914514F-FFD6-4B96-86E4-4880F0FA2356}" presName="sibTrans" presStyleCnt="0"/>
      <dgm:spPr/>
    </dgm:pt>
    <dgm:pt modelId="{17EB086E-73A4-4294-AEAA-5C58783A0C4D}" type="pres">
      <dgm:prSet presAssocID="{660A10AE-654E-458D-8D47-CD9508AC978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80A22-A571-4E24-901C-BB49C2FA6648}" type="pres">
      <dgm:prSet presAssocID="{9F425185-D077-462C-8D36-DABE6EA5D4A5}" presName="sibTrans" presStyleCnt="0"/>
      <dgm:spPr/>
    </dgm:pt>
    <dgm:pt modelId="{5E2D9704-B931-4079-B755-92B0807520C1}" type="pres">
      <dgm:prSet presAssocID="{97C73930-FFF7-4C3D-B60B-F63DBF5FE7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0AEAAD-538C-4731-A8B2-0E7EE20FFB23}" srcId="{5E1CCD5C-8511-4325-B5AC-6632B722A392}" destId="{660A10AE-654E-458D-8D47-CD9508AC978D}" srcOrd="1" destOrd="0" parTransId="{1956E5F9-D1EB-4C9D-8796-83893988F3D0}" sibTransId="{9F425185-D077-462C-8D36-DABE6EA5D4A5}"/>
    <dgm:cxn modelId="{DCE44020-F551-4F23-BEB3-822AC22BF998}" srcId="{5E1CCD5C-8511-4325-B5AC-6632B722A392}" destId="{B0184361-EA8A-4B4A-842F-D8D2D70FC765}" srcOrd="0" destOrd="0" parTransId="{CEC90B30-2E7B-472F-B66B-86F93A27D8CF}" sibTransId="{7914514F-FFD6-4B96-86E4-4880F0FA2356}"/>
    <dgm:cxn modelId="{B7367EA1-D18B-4558-87EB-BCB449791385}" type="presOf" srcId="{B0184361-EA8A-4B4A-842F-D8D2D70FC765}" destId="{4A6F2971-1E18-495D-A500-EF268343354B}" srcOrd="0" destOrd="0" presId="urn:microsoft.com/office/officeart/2005/8/layout/hProcess9"/>
    <dgm:cxn modelId="{8C64209D-9E40-4EB5-90F6-5290C07CCF75}" type="presOf" srcId="{5E1CCD5C-8511-4325-B5AC-6632B722A392}" destId="{8AF3C0C3-083B-4A21-B30E-EB28EFC2C8EC}" srcOrd="0" destOrd="0" presId="urn:microsoft.com/office/officeart/2005/8/layout/hProcess9"/>
    <dgm:cxn modelId="{817BDDC6-DED3-403C-9846-0E4131EE74EE}" type="presOf" srcId="{660A10AE-654E-458D-8D47-CD9508AC978D}" destId="{17EB086E-73A4-4294-AEAA-5C58783A0C4D}" srcOrd="0" destOrd="0" presId="urn:microsoft.com/office/officeart/2005/8/layout/hProcess9"/>
    <dgm:cxn modelId="{1DAFC7F1-55D2-4D71-9B3F-FB78C36F8330}" type="presOf" srcId="{97C73930-FFF7-4C3D-B60B-F63DBF5FE72F}" destId="{5E2D9704-B931-4079-B755-92B0807520C1}" srcOrd="0" destOrd="0" presId="urn:microsoft.com/office/officeart/2005/8/layout/hProcess9"/>
    <dgm:cxn modelId="{89FC6821-D6A4-4734-B653-454BD2723ED1}" srcId="{5E1CCD5C-8511-4325-B5AC-6632B722A392}" destId="{97C73930-FFF7-4C3D-B60B-F63DBF5FE72F}" srcOrd="2" destOrd="0" parTransId="{7CCC7FE8-F2F7-4477-8C08-FEF4C8E659A0}" sibTransId="{EB58A737-5AF6-451F-A6F4-96F46A53C306}"/>
    <dgm:cxn modelId="{5EB8ABCE-87B4-4A55-8D01-642FB8722497}" type="presParOf" srcId="{8AF3C0C3-083B-4A21-B30E-EB28EFC2C8EC}" destId="{5D06BBF4-3CE1-47AB-8BD6-DCCF21C5F2E3}" srcOrd="0" destOrd="0" presId="urn:microsoft.com/office/officeart/2005/8/layout/hProcess9"/>
    <dgm:cxn modelId="{9F6CE49A-B00C-4F1F-8092-9FB67DBB9412}" type="presParOf" srcId="{8AF3C0C3-083B-4A21-B30E-EB28EFC2C8EC}" destId="{50E72A20-5B12-4770-AF79-3BFD1380309D}" srcOrd="1" destOrd="0" presId="urn:microsoft.com/office/officeart/2005/8/layout/hProcess9"/>
    <dgm:cxn modelId="{C7751438-8F3A-48C4-A94F-95CE9E20DCE6}" type="presParOf" srcId="{50E72A20-5B12-4770-AF79-3BFD1380309D}" destId="{4A6F2971-1E18-495D-A500-EF268343354B}" srcOrd="0" destOrd="0" presId="urn:microsoft.com/office/officeart/2005/8/layout/hProcess9"/>
    <dgm:cxn modelId="{6470999B-6F4B-47E3-A49F-13F434B5110F}" type="presParOf" srcId="{50E72A20-5B12-4770-AF79-3BFD1380309D}" destId="{275423AE-9DAB-42F8-9D2C-50E8E203F58C}" srcOrd="1" destOrd="0" presId="urn:microsoft.com/office/officeart/2005/8/layout/hProcess9"/>
    <dgm:cxn modelId="{D2C3586B-7032-41C2-90C8-48327BCC18FE}" type="presParOf" srcId="{50E72A20-5B12-4770-AF79-3BFD1380309D}" destId="{17EB086E-73A4-4294-AEAA-5C58783A0C4D}" srcOrd="2" destOrd="0" presId="urn:microsoft.com/office/officeart/2005/8/layout/hProcess9"/>
    <dgm:cxn modelId="{1FD0CFFF-C078-4394-AE30-274D7639E2F0}" type="presParOf" srcId="{50E72A20-5B12-4770-AF79-3BFD1380309D}" destId="{10980A22-A571-4E24-901C-BB49C2FA6648}" srcOrd="3" destOrd="0" presId="urn:microsoft.com/office/officeart/2005/8/layout/hProcess9"/>
    <dgm:cxn modelId="{DFAF33D2-7BF1-43B5-8750-41D2144ED81D}" type="presParOf" srcId="{50E72A20-5B12-4770-AF79-3BFD1380309D}" destId="{5E2D9704-B931-4079-B755-92B0807520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6BBF4-3CE1-47AB-8BD6-DCCF21C5F2E3}">
      <dsp:nvSpPr>
        <dsp:cNvPr id="0" name=""/>
        <dsp:cNvSpPr/>
      </dsp:nvSpPr>
      <dsp:spPr>
        <a:xfrm>
          <a:off x="1" y="0"/>
          <a:ext cx="6987171" cy="4064000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A6F2971-1E18-495D-A500-EF268343354B}">
      <dsp:nvSpPr>
        <dsp:cNvPr id="0" name=""/>
        <dsp:cNvSpPr/>
      </dsp:nvSpPr>
      <dsp:spPr>
        <a:xfrm>
          <a:off x="7505" y="1219199"/>
          <a:ext cx="2248996" cy="162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Advertising/Branding</a:t>
          </a:r>
          <a:r>
            <a:rPr lang="en-US" sz="1400" kern="1200" dirty="0" smtClean="0"/>
            <a:t> Managed agencies; defined corporate goals: defined audiences; managed budgets</a:t>
          </a:r>
          <a:endParaRPr lang="en-US" sz="1400" kern="1200" dirty="0"/>
        </a:p>
      </dsp:txBody>
      <dsp:txXfrm>
        <a:off x="86860" y="1298554"/>
        <a:ext cx="2090286" cy="1466890"/>
      </dsp:txXfrm>
    </dsp:sp>
    <dsp:sp modelId="{17EB086E-73A4-4294-AEAA-5C58783A0C4D}">
      <dsp:nvSpPr>
        <dsp:cNvPr id="0" name=""/>
        <dsp:cNvSpPr/>
      </dsp:nvSpPr>
      <dsp:spPr>
        <a:xfrm>
          <a:off x="2369089" y="1219199"/>
          <a:ext cx="2248996" cy="162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Strategic PR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DC Lobbying; Managed Messaging; Writing Executive testimony </a:t>
          </a:r>
          <a:endParaRPr lang="en-US" sz="1200" kern="1200" dirty="0"/>
        </a:p>
      </dsp:txBody>
      <dsp:txXfrm>
        <a:off x="2448444" y="1298554"/>
        <a:ext cx="2090286" cy="1466890"/>
      </dsp:txXfrm>
    </dsp:sp>
    <dsp:sp modelId="{5E2D9704-B931-4079-B755-92B0807520C1}">
      <dsp:nvSpPr>
        <dsp:cNvPr id="0" name=""/>
        <dsp:cNvSpPr/>
      </dsp:nvSpPr>
      <dsp:spPr>
        <a:xfrm>
          <a:off x="4730672" y="1219199"/>
          <a:ext cx="2248996" cy="162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 Communications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Creating sales materials for National Retailers (BestBuy, Walmart, Costco)</a:t>
          </a:r>
          <a:endParaRPr lang="en-US" sz="1400" kern="1200" dirty="0"/>
        </a:p>
      </dsp:txBody>
      <dsp:txXfrm>
        <a:off x="4810027" y="1298554"/>
        <a:ext cx="2090286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386545-0050-4075-AF0A-FE7F85B8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F1F2E23-82F2-4B12-9607-8E07903572B7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84D667-98C4-435D-A1DA-983C53FE3194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BBBF6C-1A13-436B-BEE3-27940D0D4228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F2AC7D-F95C-468E-8B3D-B7E598C93A9C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6A86851-ABAF-484E-A865-225F84D8163C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1EDAA8-B7FC-4F13-AA27-6BC82E93C6E9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08A2CC-62E4-41B3-A903-DB04E71A7C8F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4F94F1-E0B0-4FC3-B9CA-FF0C36967E75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985E08-D28A-4998-ACD1-8DD4A7EC90BC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95BB7EB-5980-4AB2-8508-0B2AB57F7039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2192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dirty="0" smtClean="0"/>
            </a:p>
          </p:txBody>
        </p:sp>
      </p:grpSp>
      <p:sp>
        <p:nvSpPr>
          <p:cNvPr id="266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564307-055E-43FB-9B21-8EF3E30814A4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B9CD896-AEF2-4275-A989-881FF29468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5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F9B1-35BD-4AEC-A8BA-2717142EC749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C4B1-0AB3-4DF3-B75E-74D856DC72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55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228600"/>
            <a:ext cx="19494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991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DD74-9AE8-4E96-A85A-133F8C46BBC6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28F3-59A1-4813-A2F0-821FE25028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55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63E2-6774-4C8A-A2CB-B7437740E9F7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4A40-96E7-4C98-B416-55109C6424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6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F411-1452-4932-8C4A-3037F8FB6EF7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15ED-3249-419E-BAF0-3352551BA3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841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C6E3-662D-4BFB-B12E-06E427669199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60B6-3E99-44AB-890A-00DE754B7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8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69E9-45C6-4E3F-9BA7-C21C84C34B94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A13DF-DB73-41A2-9852-333C34E1C3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24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512D-F83A-4716-B635-22E7094C1B23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D086C-B1C3-4ECD-B9FD-72211B071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48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1A1ED-A2ED-4018-B90C-8FDCB5069938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DB47-AC53-4E83-837E-C7DC6DEF51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631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FFEA-C0BC-4DEC-BC3B-1A36431F0DDD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2B14-9C11-4F2A-8EBA-6623F61096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573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F15D-C7CB-4B19-9467-616F2A11A07A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D60E-5849-49DC-956A-4B31E5750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84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83820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21920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2192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1430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371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7930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2CA986B6-E909-4A53-B811-5D98A9EFEB75}" type="datetime1">
              <a:rPr lang="en-US"/>
              <a:pPr>
                <a:defRPr/>
              </a:pPr>
              <a:t>5/10/2022</a:t>
            </a:fld>
            <a:endParaRPr lang="en-US" dirty="0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C64BC0D-EBF7-4F82-917E-D0AD4FD7D5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33400"/>
            <a:ext cx="7696200" cy="13096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Evolution of a Career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67000"/>
            <a:ext cx="72390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How A </a:t>
            </a:r>
            <a:r>
              <a:rPr lang="en-US" altLang="en-US" sz="2800" dirty="0" smtClean="0"/>
              <a:t>Communication </a:t>
            </a:r>
            <a:r>
              <a:rPr lang="en-US" altLang="en-US" sz="2800" dirty="0" smtClean="0"/>
              <a:t>Degree Can Allow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You to Pivot throughout Your Career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Tom Bracken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Managing Director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SunRock Media and Marketing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4100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Timing Considerations – When to Pivot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2590800" cy="41148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Growth in current position is limited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Have a strong sense you are ready to do more in your career</a:t>
            </a:r>
          </a:p>
          <a:p>
            <a:pPr lvl="1" eaLnBrk="1" hangingPunct="1"/>
            <a:r>
              <a:rPr lang="en-US" altLang="en-US" sz="1800" dirty="0" smtClean="0"/>
              <a:t>Bored, frustrated, not being  challenged</a:t>
            </a:r>
          </a:p>
          <a:p>
            <a:pPr lvl="1"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Want to make more money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Recruiter contact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21508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4F21EF-B4B4-450F-B483-CC2328C4350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0F99A-BF8B-45C2-8FB3-65D40DD4779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 smtClean="0"/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838325"/>
            <a:ext cx="48815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Versatility of a Communications Degree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Comm Degree provides you with the skills that can be applied in many different ways</a:t>
            </a:r>
          </a:p>
          <a:p>
            <a:pPr lvl="1" eaLnBrk="1" hangingPunct="1"/>
            <a:r>
              <a:rPr lang="en-US" altLang="en-US" sz="1600" dirty="0" smtClean="0"/>
              <a:t>PR</a:t>
            </a:r>
          </a:p>
          <a:p>
            <a:pPr lvl="1" eaLnBrk="1" hangingPunct="1"/>
            <a:r>
              <a:rPr lang="en-US" altLang="en-US" sz="1600" dirty="0" smtClean="0"/>
              <a:t>Advertising</a:t>
            </a:r>
          </a:p>
          <a:p>
            <a:pPr lvl="1" eaLnBrk="1" hangingPunct="1"/>
            <a:r>
              <a:rPr lang="en-US" altLang="en-US" sz="1600" dirty="0" smtClean="0"/>
              <a:t>Marketing</a:t>
            </a:r>
          </a:p>
          <a:p>
            <a:pPr lvl="1" eaLnBrk="1" hangingPunct="1"/>
            <a:r>
              <a:rPr lang="en-US" altLang="en-US" sz="1600" dirty="0" smtClean="0"/>
              <a:t>Law School or Legal Industry (</a:t>
            </a:r>
            <a:r>
              <a:rPr lang="en-US" altLang="en-US" sz="1600" dirty="0" smtClean="0"/>
              <a:t>i.e., </a:t>
            </a:r>
            <a:r>
              <a:rPr lang="en-US" altLang="en-US" sz="1600" dirty="0" smtClean="0"/>
              <a:t>jury consultant)</a:t>
            </a:r>
          </a:p>
          <a:p>
            <a:pPr lvl="1" eaLnBrk="1" hangingPunct="1"/>
            <a:r>
              <a:rPr lang="en-US" altLang="en-US" sz="1600" dirty="0" smtClean="0"/>
              <a:t>Politics or non-profits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Communication skills are needed in virtually every industry</a:t>
            </a:r>
            <a:endParaRPr lang="en-US" altLang="en-US" sz="16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Enables you to pivot throughout your career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Provides a rich and rewarding career path that will keep you </a:t>
            </a:r>
            <a:r>
              <a:rPr lang="en-US" altLang="en-US" sz="2000" dirty="0" smtClean="0"/>
              <a:t>you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intrigued</a:t>
            </a:r>
            <a:r>
              <a:rPr lang="en-US" altLang="en-US" sz="2000" dirty="0" smtClean="0"/>
              <a:t>, motivated, challenged and inspired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23556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52861-12D5-4042-BA06-9FBF113F5F89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F4DA05-84DF-45BC-943B-11F81AA88AE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744538" y="1919288"/>
            <a:ext cx="7772400" cy="1500187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chemeClr val="tx2"/>
                </a:solidFill>
              </a:rPr>
              <a:t>Q &amp; A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12B455-C3F2-4536-8724-29E53E3CD92D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893E49-438A-4F5E-82FF-29ECF8F7276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My Journey – Quick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Completed my BA in Comm Studies in 1977</a:t>
            </a:r>
          </a:p>
          <a:p>
            <a:pPr eaLnBrk="1" hangingPunct="1"/>
            <a:r>
              <a:rPr lang="en-US" altLang="en-US" sz="1800" dirty="0" smtClean="0"/>
              <a:t>Accepted a TV production summer internship at KNBC</a:t>
            </a:r>
          </a:p>
          <a:p>
            <a:pPr lvl="1" eaLnBrk="1" hangingPunct="1"/>
            <a:r>
              <a:rPr lang="en-US" altLang="en-US" sz="1800" dirty="0" smtClean="0"/>
              <a:t>Hired onto show following internship</a:t>
            </a:r>
          </a:p>
          <a:p>
            <a:pPr eaLnBrk="1" hangingPunct="1"/>
            <a:r>
              <a:rPr lang="en-US" altLang="en-US" sz="1800" dirty="0" smtClean="0"/>
              <a:t>Returned to UCSB to begin Masters Degree in 1978, earning degree in 1980</a:t>
            </a:r>
          </a:p>
          <a:p>
            <a:pPr lvl="1" eaLnBrk="1" hangingPunct="1"/>
            <a:r>
              <a:rPr lang="en-US" altLang="en-US" sz="1800" dirty="0" smtClean="0"/>
              <a:t>Thesis was on effectiveness of video within a corporate setting</a:t>
            </a:r>
          </a:p>
          <a:p>
            <a:pPr eaLnBrk="1" hangingPunct="1"/>
            <a:r>
              <a:rPr lang="en-US" altLang="en-US" sz="1800" dirty="0" smtClean="0"/>
              <a:t>Launched my career beginning in Corporate Video </a:t>
            </a:r>
          </a:p>
          <a:p>
            <a:pPr eaLnBrk="1" hangingPunct="1"/>
            <a:r>
              <a:rPr lang="en-US" altLang="en-US" sz="1800" dirty="0" smtClean="0"/>
              <a:t>Pivoted throughout my career in the following roles:</a:t>
            </a:r>
          </a:p>
          <a:p>
            <a:pPr lvl="1" eaLnBrk="1" hangingPunct="1"/>
            <a:r>
              <a:rPr lang="en-US" altLang="en-US" sz="1600" dirty="0" smtClean="0"/>
              <a:t>Corporate Video Manager</a:t>
            </a:r>
          </a:p>
          <a:p>
            <a:pPr lvl="1" eaLnBrk="1" hangingPunct="1"/>
            <a:r>
              <a:rPr lang="en-US" altLang="en-US" sz="1600" dirty="0" smtClean="0"/>
              <a:t>Marketing Proposal Manager</a:t>
            </a:r>
          </a:p>
          <a:p>
            <a:pPr lvl="1" eaLnBrk="1" hangingPunct="1"/>
            <a:r>
              <a:rPr lang="en-US" altLang="en-US" sz="1600" dirty="0" smtClean="0"/>
              <a:t>PR Manager</a:t>
            </a:r>
          </a:p>
          <a:p>
            <a:pPr lvl="1" eaLnBrk="1" hangingPunct="1"/>
            <a:r>
              <a:rPr lang="en-US" altLang="en-US" sz="1600" dirty="0" smtClean="0"/>
              <a:t>Sr Manager Communications - PR and Advertising</a:t>
            </a:r>
          </a:p>
          <a:p>
            <a:pPr lvl="1" eaLnBrk="1" hangingPunct="1"/>
            <a:r>
              <a:rPr lang="en-US" altLang="en-US" sz="1600" dirty="0" smtClean="0"/>
              <a:t>Director/VP Marketing Communications and Advertising</a:t>
            </a:r>
          </a:p>
          <a:p>
            <a:pPr lvl="1" eaLnBrk="1" hangingPunct="1"/>
            <a:r>
              <a:rPr lang="en-US" altLang="en-US" sz="1600" dirty="0" smtClean="0"/>
              <a:t>VP Marketing</a:t>
            </a:r>
          </a:p>
          <a:p>
            <a:pPr lvl="1" eaLnBrk="1" hangingPunct="1"/>
            <a:r>
              <a:rPr lang="en-US" altLang="en-US" sz="1600" dirty="0" smtClean="0"/>
              <a:t>Global VP Marketing and Communications</a:t>
            </a:r>
          </a:p>
          <a:p>
            <a:pPr lvl="1" eaLnBrk="1" hangingPunct="1"/>
            <a:r>
              <a:rPr lang="en-US" altLang="en-US" sz="1600" dirty="0" smtClean="0"/>
              <a:t>Managing Director </a:t>
            </a:r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6148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FC1D93-FB13-4BEF-B868-9434FB3FCE30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D3B93D-9324-4125-9648-F776CF9EF9D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Industry Diversity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Communications roles are needed in virtually every industry</a:t>
            </a:r>
          </a:p>
          <a:p>
            <a:pPr eaLnBrk="1" hangingPunct="1"/>
            <a:r>
              <a:rPr lang="en-US" altLang="en-US" sz="1800" dirty="0" smtClean="0"/>
              <a:t>Industries I have worked in include:</a:t>
            </a:r>
          </a:p>
          <a:p>
            <a:pPr lvl="1" eaLnBrk="1" hangingPunct="1"/>
            <a:r>
              <a:rPr lang="en-US" altLang="en-US" sz="1400" dirty="0" smtClean="0"/>
              <a:t>Aerospace/Defense</a:t>
            </a:r>
          </a:p>
          <a:p>
            <a:pPr lvl="1" eaLnBrk="1" hangingPunct="1"/>
            <a:r>
              <a:rPr lang="en-US" altLang="en-US" sz="1400" dirty="0" smtClean="0"/>
              <a:t>Commercial Satellite Communications</a:t>
            </a:r>
          </a:p>
          <a:p>
            <a:pPr lvl="1" eaLnBrk="1" hangingPunct="1"/>
            <a:r>
              <a:rPr lang="en-US" altLang="en-US" sz="1400" dirty="0" smtClean="0"/>
              <a:t>Pay TV – founding team member of DIRECTV</a:t>
            </a:r>
          </a:p>
          <a:p>
            <a:pPr lvl="1" eaLnBrk="1" hangingPunct="1"/>
            <a:r>
              <a:rPr lang="en-US" altLang="en-US" sz="1400" dirty="0" smtClean="0"/>
              <a:t>Green Energy – Utility Company</a:t>
            </a:r>
          </a:p>
          <a:p>
            <a:pPr lvl="1" eaLnBrk="1" hangingPunct="1"/>
            <a:r>
              <a:rPr lang="en-US" altLang="en-US" sz="1400" dirty="0" smtClean="0"/>
              <a:t>Cable TV</a:t>
            </a:r>
          </a:p>
          <a:p>
            <a:pPr lvl="1" eaLnBrk="1" hangingPunct="1"/>
            <a:r>
              <a:rPr lang="en-US" altLang="en-US" sz="1400" dirty="0" smtClean="0"/>
              <a:t>Entertainment Services (Post production/Visual effects)</a:t>
            </a:r>
          </a:p>
          <a:p>
            <a:pPr lvl="1" eaLnBrk="1" hangingPunct="1"/>
            <a:r>
              <a:rPr lang="en-US" altLang="en-US" sz="1400" dirty="0" smtClean="0"/>
              <a:t>Entertainment Distribution</a:t>
            </a:r>
          </a:p>
          <a:p>
            <a:pPr lvl="1" eaLnBrk="1" hangingPunct="1"/>
            <a:r>
              <a:rPr lang="en-US" altLang="en-US" sz="1400" dirty="0" smtClean="0"/>
              <a:t>Broadband Services</a:t>
            </a:r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Industries provided marketing consulting services:</a:t>
            </a:r>
          </a:p>
          <a:p>
            <a:pPr lvl="1" eaLnBrk="1" hangingPunct="1"/>
            <a:r>
              <a:rPr lang="en-US" altLang="en-US" sz="1400" dirty="0" smtClean="0"/>
              <a:t>Broadband company – selling high speed internet</a:t>
            </a:r>
          </a:p>
          <a:p>
            <a:pPr lvl="1" eaLnBrk="1" hangingPunct="1"/>
            <a:r>
              <a:rPr lang="en-US" altLang="en-US" sz="1400" dirty="0" smtClean="0"/>
              <a:t>Advertising technology</a:t>
            </a:r>
          </a:p>
          <a:p>
            <a:pPr lvl="1" eaLnBrk="1" hangingPunct="1"/>
            <a:r>
              <a:rPr lang="en-US" altLang="en-US" sz="1400" dirty="0" smtClean="0"/>
              <a:t>Gaming company</a:t>
            </a:r>
          </a:p>
          <a:p>
            <a:pPr lvl="1" eaLnBrk="1" hangingPunct="1"/>
            <a:r>
              <a:rPr lang="en-US" altLang="en-US" sz="1400" dirty="0" smtClean="0"/>
              <a:t>Digital equipment hardware company</a:t>
            </a:r>
          </a:p>
          <a:p>
            <a:pPr lvl="1" eaLnBrk="1" hangingPunct="1"/>
            <a:r>
              <a:rPr lang="en-US" altLang="en-US" sz="1400" dirty="0" smtClean="0"/>
              <a:t>Real Estate</a:t>
            </a:r>
          </a:p>
          <a:p>
            <a:pPr lvl="1" eaLnBrk="1" hangingPunct="1"/>
            <a:r>
              <a:rPr lang="en-US" altLang="en-US" sz="1400" dirty="0" smtClean="0"/>
              <a:t>Online TV distribution start ups</a:t>
            </a:r>
          </a:p>
          <a:p>
            <a:pPr lvl="1" eaLnBrk="1" hangingPunct="1"/>
            <a:endParaRPr lang="en-US" altLang="en-US" sz="1400" dirty="0" smtClean="0"/>
          </a:p>
        </p:txBody>
      </p:sp>
      <p:pic>
        <p:nvPicPr>
          <p:cNvPr id="8196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85180D-614D-48F3-8320-EEC52A0D1874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81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907F6B-3C45-470B-B609-766413ABF7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56400" y="1819275"/>
            <a:ext cx="1550988" cy="3332163"/>
            <a:chOff x="6756400" y="1819275"/>
            <a:chExt cx="1550988" cy="3332163"/>
          </a:xfrm>
        </p:grpSpPr>
        <p:pic>
          <p:nvPicPr>
            <p:cNvPr id="820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1819275"/>
              <a:ext cx="94615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3" y="3344863"/>
              <a:ext cx="121602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400" y="3833813"/>
              <a:ext cx="12763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2789238"/>
              <a:ext cx="1265238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213" y="4459288"/>
              <a:ext cx="1328737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Getting Practical Experience in a Theoretical Education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 smtClean="0"/>
              <a:t>While at UCSB, I started to think about what I would do next.  How could I get some real world, practical experience or exposure to a field of interest</a:t>
            </a:r>
          </a:p>
          <a:p>
            <a:pPr eaLnBrk="1" hangingPunct="1">
              <a:defRPr/>
            </a:pPr>
            <a:r>
              <a:rPr lang="en-US" altLang="en-US" sz="1800" dirty="0" smtClean="0"/>
              <a:t>Needed additional units to graduate. Worked with a professor and created an Independent Study class that would require connecting with TV producers and industry personnel</a:t>
            </a:r>
          </a:p>
          <a:p>
            <a:pPr lvl="1" eaLnBrk="1" hangingPunct="1">
              <a:defRPr/>
            </a:pPr>
            <a:r>
              <a:rPr lang="en-US" altLang="en-US" sz="1400" dirty="0" smtClean="0"/>
              <a:t>No connections in the industry so required letter writing and cold calling to get interviews for the project</a:t>
            </a:r>
          </a:p>
          <a:p>
            <a:pPr lvl="1" eaLnBrk="1" hangingPunct="1">
              <a:defRPr/>
            </a:pPr>
            <a:r>
              <a:rPr lang="en-US" altLang="en-US" sz="1400" dirty="0" smtClean="0"/>
              <a:t>Following one interview, the Exec Producer offered me a Summer internship</a:t>
            </a:r>
          </a:p>
          <a:p>
            <a:pPr eaLnBrk="1" hangingPunct="1">
              <a:defRPr/>
            </a:pPr>
            <a:r>
              <a:rPr lang="en-US" altLang="en-US" sz="1800" dirty="0" smtClean="0"/>
              <a:t>Masters Thesis</a:t>
            </a:r>
          </a:p>
          <a:p>
            <a:pPr lvl="1" eaLnBrk="1" hangingPunct="1">
              <a:defRPr/>
            </a:pPr>
            <a:r>
              <a:rPr lang="en-US" altLang="en-US" sz="1400" dirty="0"/>
              <a:t>S</a:t>
            </a:r>
            <a:r>
              <a:rPr lang="en-US" altLang="en-US" sz="1400" dirty="0" smtClean="0"/>
              <a:t>tarted off wanting to do a theoretical piece on children’s television.  But after beginning the work, discovered it was a saturated field of study and wouldn’t help me land a job.</a:t>
            </a:r>
          </a:p>
          <a:p>
            <a:pPr lvl="1" eaLnBrk="1" hangingPunct="1">
              <a:defRPr/>
            </a:pPr>
            <a:r>
              <a:rPr lang="en-US" altLang="en-US" sz="1400" dirty="0"/>
              <a:t>P</a:t>
            </a:r>
            <a:r>
              <a:rPr lang="en-US" altLang="en-US" sz="1400" dirty="0" smtClean="0"/>
              <a:t>ivoted to a relatively new area - corporate video</a:t>
            </a:r>
          </a:p>
          <a:p>
            <a:pPr lvl="1" eaLnBrk="1" hangingPunct="1">
              <a:defRPr/>
            </a:pPr>
            <a:r>
              <a:rPr lang="en-US" altLang="en-US" sz="1400" dirty="0" smtClean="0"/>
              <a:t>Conducted an corporate video effectiveness study with a major international airline</a:t>
            </a:r>
          </a:p>
          <a:p>
            <a:pPr lvl="1" eaLnBrk="1" hangingPunct="1">
              <a:defRPr/>
            </a:pPr>
            <a:r>
              <a:rPr lang="en-US" altLang="en-US" sz="1400" dirty="0" smtClean="0"/>
              <a:t>Had unique and demonstrable experience when seeking my first job out of grad school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 smtClean="0"/>
          </a:p>
        </p:txBody>
      </p:sp>
      <p:pic>
        <p:nvPicPr>
          <p:cNvPr id="10244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7705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C734B4-E37C-4172-BCE0-E49F050A955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102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B4833A-9720-4A7F-9076-1B32D540344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Transitioning from Corporate Video to Marketing, Advertising &amp; PR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5410200" cy="4114800"/>
          </a:xfrm>
        </p:spPr>
        <p:txBody>
          <a:bodyPr/>
          <a:lstStyle/>
          <a:p>
            <a:pPr eaLnBrk="1" hangingPunct="1"/>
            <a:r>
              <a:rPr lang="en-US" altLang="en-US" sz="1600" dirty="0" smtClean="0"/>
              <a:t>Corporate video was all about creating video marketing and communications programs for selling, informing, educating, promoting (PR)</a:t>
            </a:r>
          </a:p>
          <a:p>
            <a:pPr lvl="1" eaLnBrk="1" hangingPunct="1"/>
            <a:r>
              <a:rPr lang="en-US" altLang="en-US" sz="1600" dirty="0" smtClean="0"/>
              <a:t>Audiences were customers, employees and general public</a:t>
            </a:r>
          </a:p>
          <a:p>
            <a:pPr eaLnBrk="1" hangingPunct="1"/>
            <a:r>
              <a:rPr lang="en-US" altLang="en-US" sz="1600" dirty="0" smtClean="0"/>
              <a:t>Role involved many basic communication skills:</a:t>
            </a:r>
          </a:p>
          <a:p>
            <a:pPr lvl="1" eaLnBrk="1" hangingPunct="1"/>
            <a:r>
              <a:rPr lang="en-US" altLang="en-US" sz="1600" dirty="0" smtClean="0"/>
              <a:t>Identifying and understanding the target audience</a:t>
            </a:r>
          </a:p>
          <a:p>
            <a:pPr lvl="1" eaLnBrk="1" hangingPunct="1"/>
            <a:r>
              <a:rPr lang="en-US" altLang="en-US" sz="1600" dirty="0" smtClean="0"/>
              <a:t>Writing scripts</a:t>
            </a:r>
          </a:p>
          <a:p>
            <a:pPr lvl="1" eaLnBrk="1" hangingPunct="1"/>
            <a:r>
              <a:rPr lang="en-US" altLang="en-US" sz="1600" dirty="0" smtClean="0"/>
              <a:t>Creating visuals and video storyline to deliver impact</a:t>
            </a:r>
          </a:p>
          <a:p>
            <a:pPr lvl="1" eaLnBrk="1" hangingPunct="1"/>
            <a:r>
              <a:rPr lang="en-US" altLang="en-US" sz="1600" dirty="0" smtClean="0"/>
              <a:t>Managing budgets, people, schedules, deadlines</a:t>
            </a:r>
          </a:p>
          <a:p>
            <a:pPr lvl="1" eaLnBrk="1" hangingPunct="1"/>
            <a:r>
              <a:rPr lang="en-US" altLang="en-US" sz="1600" dirty="0" smtClean="0"/>
              <a:t>Creating support materials – brochures, proposals, </a:t>
            </a:r>
            <a:r>
              <a:rPr lang="en-US" altLang="en-US" sz="1600" dirty="0" smtClean="0"/>
              <a:t>etc.</a:t>
            </a:r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If I can write a script, I can write a press release or develop and manage an ad campaign</a:t>
            </a:r>
          </a:p>
        </p:txBody>
      </p:sp>
      <p:pic>
        <p:nvPicPr>
          <p:cNvPr id="12292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72A6BC-3DDD-4838-93B4-7A6447D7CAC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7DF8BD-0624-4A17-85D2-44FAE5FCCF8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 smtClean="0"/>
          </a:p>
        </p:txBody>
      </p:sp>
      <p:pic>
        <p:nvPicPr>
          <p:cNvPr id="1229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676400"/>
            <a:ext cx="248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First Pivot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563688"/>
            <a:ext cx="7772400" cy="4114800"/>
          </a:xfrm>
        </p:spPr>
        <p:txBody>
          <a:bodyPr/>
          <a:lstStyle/>
          <a:p>
            <a:r>
              <a:rPr lang="en-US" altLang="en-US" sz="2000" dirty="0" smtClean="0"/>
              <a:t>Evolving from Corporate Video to PR Manager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Think about what you do in your current job and how those skills might apply to your next job</a:t>
            </a:r>
          </a:p>
          <a:p>
            <a:endParaRPr lang="en-US" altLang="en-US" sz="2000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4CB7F3-91B0-4414-869E-93D90AE6C10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35F179-2AE2-4B25-9B5B-376B396F23B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 smtClean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057400"/>
            <a:ext cx="48085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Building and Expanding My Role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Continued using the same evaluation and expansion process</a:t>
            </a:r>
          </a:p>
          <a:p>
            <a:pPr eaLnBrk="1" hangingPunct="1"/>
            <a:r>
              <a:rPr lang="en-US" altLang="en-US" sz="2000" dirty="0" smtClean="0"/>
              <a:t>At DIRECTV, started as Sr. Manager of Communications and chief spokesperson but quickly advanced to VP Advertising and Marketing</a:t>
            </a:r>
          </a:p>
        </p:txBody>
      </p:sp>
      <p:pic>
        <p:nvPicPr>
          <p:cNvPr id="15364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F786F8-98E6-43BD-8206-091DA03F768E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3C7CC-05C5-4FB6-A113-B34F20FCCE7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471024" y="2641600"/>
          <a:ext cx="69871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Further Career Evolution: Managing A Fully Integrated Marketing Department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5067300" cy="41148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Aspired to and ended up managing global integrated marketing departments (3 different companies)</a:t>
            </a:r>
          </a:p>
          <a:p>
            <a:pPr eaLnBrk="1" hangingPunct="1"/>
            <a:r>
              <a:rPr lang="en-US" altLang="en-US" sz="2000" dirty="0" smtClean="0"/>
              <a:t>Disciplines within the department</a:t>
            </a:r>
          </a:p>
          <a:p>
            <a:pPr lvl="1" eaLnBrk="1" hangingPunct="1"/>
            <a:r>
              <a:rPr lang="en-US" altLang="en-US" sz="1600" dirty="0" smtClean="0"/>
              <a:t>PR and Industry Relations (may include government lobbying)</a:t>
            </a:r>
          </a:p>
          <a:p>
            <a:pPr lvl="1" eaLnBrk="1" hangingPunct="1"/>
            <a:r>
              <a:rPr lang="en-US" altLang="en-US" sz="1600" dirty="0" smtClean="0"/>
              <a:t>Acquisition Marketing (getting new customers)</a:t>
            </a:r>
          </a:p>
          <a:p>
            <a:pPr lvl="1" eaLnBrk="1" hangingPunct="1"/>
            <a:r>
              <a:rPr lang="en-US" altLang="en-US" sz="1600" dirty="0" smtClean="0"/>
              <a:t>Retention Marketing (keeping existing customers – selling them more)</a:t>
            </a:r>
          </a:p>
          <a:p>
            <a:pPr lvl="1" eaLnBrk="1" hangingPunct="1"/>
            <a:r>
              <a:rPr lang="en-US" altLang="en-US" sz="1600" dirty="0" smtClean="0"/>
              <a:t>Digital/Social Media</a:t>
            </a:r>
          </a:p>
          <a:p>
            <a:pPr lvl="1" eaLnBrk="1" hangingPunct="1"/>
            <a:r>
              <a:rPr lang="en-US" altLang="en-US" sz="1600" dirty="0" smtClean="0"/>
              <a:t>Website Marketing</a:t>
            </a:r>
          </a:p>
          <a:p>
            <a:pPr lvl="1" eaLnBrk="1" hangingPunct="1"/>
            <a:r>
              <a:rPr lang="en-US" altLang="en-US" sz="1600" dirty="0" smtClean="0"/>
              <a:t>Advertising/Branding</a:t>
            </a:r>
          </a:p>
          <a:p>
            <a:pPr lvl="1" eaLnBrk="1" hangingPunct="1"/>
            <a:r>
              <a:rPr lang="en-US" altLang="en-US" sz="1600" dirty="0" smtClean="0"/>
              <a:t>Internal Communications</a:t>
            </a:r>
          </a:p>
          <a:p>
            <a:pPr lvl="1" eaLnBrk="1" hangingPunct="1"/>
            <a:r>
              <a:rPr lang="en-US" altLang="en-US" sz="1600" dirty="0" smtClean="0"/>
              <a:t>Event Planning/Customer Relationship Management/Trade Shows</a:t>
            </a:r>
          </a:p>
          <a:p>
            <a:pPr lvl="1" eaLnBrk="1" hangingPunct="1"/>
            <a:r>
              <a:rPr lang="en-US" altLang="en-US" sz="1600" dirty="0" smtClean="0"/>
              <a:t>Marketing Communications (creating support materials/sales sheets, </a:t>
            </a:r>
            <a:r>
              <a:rPr lang="en-US" altLang="en-US" sz="1600" dirty="0" smtClean="0"/>
              <a:t>etc.)</a:t>
            </a:r>
            <a:endParaRPr lang="en-US" altLang="en-US" sz="16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17412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1FE6C8-E7F2-44BC-ABA2-4A2C26C550DC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42DD5E-2A36-4924-A438-20313007FC0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676400"/>
            <a:ext cx="272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Key Tactics for Pivoting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1524000"/>
            <a:ext cx="7772400" cy="4562475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Believe in yourself and your skillset</a:t>
            </a:r>
          </a:p>
          <a:p>
            <a:pPr eaLnBrk="1" hangingPunct="1"/>
            <a:r>
              <a:rPr lang="en-US" altLang="en-US" sz="1800" dirty="0" smtClean="0"/>
              <a:t>Have a vision for your next role</a:t>
            </a:r>
          </a:p>
          <a:p>
            <a:pPr eaLnBrk="1" hangingPunct="1"/>
            <a:r>
              <a:rPr lang="en-US" altLang="en-US" sz="1800" dirty="0" smtClean="0"/>
              <a:t>Be risk averse – don’t be afraid to step outside your comfort zone</a:t>
            </a:r>
          </a:p>
          <a:p>
            <a:pPr lvl="1" eaLnBrk="1" hangingPunct="1"/>
            <a:r>
              <a:rPr lang="en-US" altLang="en-US" sz="1800" dirty="0" smtClean="0"/>
              <a:t>Former boss said I was making a mistake joining DIRECTV and don’t expect to have my job back if it fails</a:t>
            </a:r>
          </a:p>
          <a:p>
            <a:pPr eaLnBrk="1" hangingPunct="1"/>
            <a:r>
              <a:rPr lang="en-US" altLang="en-US" sz="1800" dirty="0" smtClean="0"/>
              <a:t>Find the similarities between what you do now and the requirements of the next job</a:t>
            </a:r>
          </a:p>
          <a:p>
            <a:pPr lvl="1" eaLnBrk="1" hangingPunct="1"/>
            <a:r>
              <a:rPr lang="en-US" altLang="en-US" sz="1800" dirty="0" smtClean="0"/>
              <a:t>DIRECTV to Green Energy</a:t>
            </a:r>
          </a:p>
          <a:p>
            <a:pPr eaLnBrk="1" hangingPunct="1"/>
            <a:r>
              <a:rPr lang="en-US" altLang="en-US" sz="1800" dirty="0" smtClean="0"/>
              <a:t>Internships are a great way to start – paid or unpaid</a:t>
            </a:r>
          </a:p>
          <a:p>
            <a:pPr eaLnBrk="1" hangingPunct="1"/>
            <a:r>
              <a:rPr lang="en-US" altLang="en-US" sz="1800" dirty="0" smtClean="0"/>
              <a:t>Informational interviews</a:t>
            </a:r>
          </a:p>
          <a:p>
            <a:pPr lvl="1" eaLnBrk="1" hangingPunct="1"/>
            <a:r>
              <a:rPr lang="en-US" altLang="en-US" sz="1800" dirty="0" smtClean="0"/>
              <a:t>Ask for referrals of other people that might be worth talking to</a:t>
            </a:r>
          </a:p>
          <a:p>
            <a:pPr eaLnBrk="1" hangingPunct="1"/>
            <a:r>
              <a:rPr lang="en-US" altLang="en-US" sz="1800" dirty="0" smtClean="0"/>
              <a:t>Networking – constant and continual throughout your career, not just when you need help finding a new job</a:t>
            </a:r>
          </a:p>
          <a:p>
            <a:pPr lvl="1" eaLnBrk="1" hangingPunct="1"/>
            <a:r>
              <a:rPr lang="en-US" altLang="en-US" sz="1800" dirty="0" smtClean="0"/>
              <a:t>Denver transition experience</a:t>
            </a:r>
          </a:p>
        </p:txBody>
      </p:sp>
      <p:pic>
        <p:nvPicPr>
          <p:cNvPr id="19460" name="Picture 4" descr="LogoColorText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980263-6C50-47F5-9243-4F6736E585D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5/10/2022</a:t>
            </a:fld>
            <a:endParaRPr lang="en-US" altLang="en-US" sz="1400" dirty="0" smtClean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088D04-8529-459A-8D6B-65ABC2E6816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652</TotalTime>
  <Words>905</Words>
  <Application>Microsoft Office PowerPoint</Application>
  <PresentationFormat>On-screen Show (4:3)</PresentationFormat>
  <Paragraphs>166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Tahoma</vt:lpstr>
      <vt:lpstr>Arial</vt:lpstr>
      <vt:lpstr>Wingdings</vt:lpstr>
      <vt:lpstr>Blends</vt:lpstr>
      <vt:lpstr>The Evolution of a Career</vt:lpstr>
      <vt:lpstr>My Journey – Quick Summary</vt:lpstr>
      <vt:lpstr>Industry Diversity</vt:lpstr>
      <vt:lpstr>Getting Practical Experience in a Theoretical Education</vt:lpstr>
      <vt:lpstr>Transitioning from Corporate Video to Marketing, Advertising &amp; PR</vt:lpstr>
      <vt:lpstr>First Pivot</vt:lpstr>
      <vt:lpstr>Building and Expanding My Role</vt:lpstr>
      <vt:lpstr>Further Career Evolution: Managing A Fully Integrated Marketing Department</vt:lpstr>
      <vt:lpstr>Key Tactics for Pivoting </vt:lpstr>
      <vt:lpstr>Timing Considerations – When to Pivot</vt:lpstr>
      <vt:lpstr>Versatility of a Communications Degree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TBracken</dc:creator>
  <cp:lastModifiedBy>Ron Rice</cp:lastModifiedBy>
  <cp:revision>50</cp:revision>
  <dcterms:created xsi:type="dcterms:W3CDTF">2012-02-10T05:50:29Z</dcterms:created>
  <dcterms:modified xsi:type="dcterms:W3CDTF">2022-05-11T00:57:31Z</dcterms:modified>
</cp:coreProperties>
</file>