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8T03:50:57.19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8T04:04:51.10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4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4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4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0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22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4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33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8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3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7D851C44-5D47-493A-B13E-B578329AAB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8990" r="-1" b="24746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D54548-65F8-4AC9-9073-856A4C0E6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800" dirty="0">
                <a:latin typeface="Georgia Pro" panose="020B0604020202020204" pitchFamily="18" charset="0"/>
              </a:rPr>
              <a:t>From Communication to Consulting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EC6CEE-F210-42E5-B705-B74311A42D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Georgia Pro" panose="02040502050405020303" pitchFamily="18" charset="0"/>
              </a:rPr>
              <a:t>My Unexpected Career Journey</a:t>
            </a:r>
          </a:p>
          <a:p>
            <a:pPr algn="ctr"/>
            <a:r>
              <a:rPr lang="en-US" sz="3200" dirty="0">
                <a:latin typeface="Georgia Pro" panose="02040502050405020303" pitchFamily="18" charset="0"/>
              </a:rPr>
              <a:t>Matt Schermerhorn ‘09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423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5DEA5-D39D-433A-8428-94BDD7C9E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dirty="0"/>
              <a:t>Agenda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75DC2-E571-4266-8C3D-ED8274871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Take </a:t>
            </a:r>
            <a:r>
              <a:rPr lang="en-US" dirty="0" smtClean="0"/>
              <a:t>Me Back </a:t>
            </a:r>
            <a:r>
              <a:rPr lang="en-US" dirty="0"/>
              <a:t>to UCSB!</a:t>
            </a:r>
          </a:p>
          <a:p>
            <a:pPr marL="0" indent="0">
              <a:buNone/>
            </a:pPr>
            <a:r>
              <a:rPr lang="en-US" dirty="0"/>
              <a:t>2. Graduating in a Recession – First Job</a:t>
            </a:r>
          </a:p>
          <a:p>
            <a:pPr marL="0" indent="0">
              <a:buNone/>
            </a:pPr>
            <a:r>
              <a:rPr lang="en-US" dirty="0"/>
              <a:t>3. Following my Dreams! – Career in Sport</a:t>
            </a:r>
          </a:p>
          <a:p>
            <a:pPr marL="0" indent="0">
              <a:buNone/>
            </a:pPr>
            <a:r>
              <a:rPr lang="en-US" dirty="0"/>
              <a:t>4. It </a:t>
            </a:r>
            <a:r>
              <a:rPr lang="en-US" dirty="0" smtClean="0"/>
              <a:t>Was All </a:t>
            </a:r>
            <a:r>
              <a:rPr lang="en-US" dirty="0"/>
              <a:t>a Dream – Career Pivot</a:t>
            </a:r>
          </a:p>
          <a:p>
            <a:pPr marL="0" indent="0">
              <a:buNone/>
            </a:pPr>
            <a:r>
              <a:rPr lang="en-US" dirty="0"/>
              <a:t>5. Time for Upgrades – Upping my Skillset </a:t>
            </a:r>
          </a:p>
          <a:p>
            <a:pPr marL="0" indent="0">
              <a:buNone/>
            </a:pPr>
            <a:r>
              <a:rPr lang="en-US" dirty="0"/>
              <a:t>6. Communication </a:t>
            </a:r>
            <a:r>
              <a:rPr lang="en-US"/>
              <a:t>to </a:t>
            </a:r>
            <a:r>
              <a:rPr lang="en-US"/>
              <a:t>Consulting –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3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0" name="Rectangle 13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15">
            <a:extLst>
              <a:ext uri="{FF2B5EF4-FFF2-40B4-BE49-F238E27FC236}">
                <a16:creationId xmlns:a16="http://schemas.microsoft.com/office/drawing/2014/main" id="{D010E05E-9237-4321-84BB-69C0F22568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999492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B89D7C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553073-78F3-4025-AB32-CBDB26DA3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163" y="1762169"/>
            <a:ext cx="4073110" cy="31220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dirty="0">
                <a:solidFill>
                  <a:srgbClr val="FFFFFF"/>
                </a:solidFill>
              </a:rPr>
              <a:t>Take Me Back to UCSB!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4868832"/>
                <a:ext cx="36000" cy="32709"/>
              </a:xfrm>
              <a:prstGeom prst="rect">
                <a:avLst/>
              </a:prstGeom>
            </p:spPr>
          </p:pic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56D3B-4743-4F30-B4CB-554941A39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9" y="3965373"/>
            <a:ext cx="5904412" cy="289262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100" dirty="0"/>
              <a:t>Sample Courses/ Internships/ Skills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Communication Law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Advertising Literacy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Sport Communication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Interpersonal Communication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Sport Management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Rec Sports Marketing Internship </a:t>
            </a:r>
          </a:p>
          <a:p>
            <a:pPr lvl="1">
              <a:lnSpc>
                <a:spcPct val="100000"/>
              </a:lnSpc>
            </a:pPr>
            <a:endParaRPr lang="en-US" sz="1700" dirty="0"/>
          </a:p>
        </p:txBody>
      </p:sp>
      <p:pic>
        <p:nvPicPr>
          <p:cNvPr id="7" name="Content Placeholder 6" descr="A picture containing text, nature, reef, shore&#10;&#10;Description automatically generated">
            <a:extLst>
              <a:ext uri="{FF2B5EF4-FFF2-40B4-BE49-F238E27FC236}">
                <a16:creationId xmlns:a16="http://schemas.microsoft.com/office/drawing/2014/main" id="{3AF473C2-9032-4547-ACF2-D4C8E1AB0F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911765"/>
            <a:ext cx="5452873" cy="305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0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0" name="Rectangle 12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F6A903-D54A-4C55-93C6-4192C2E5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594043"/>
            <a:ext cx="4407843" cy="1476801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4600" dirty="0"/>
              <a:t>Graduating in a </a:t>
            </a:r>
            <a:r>
              <a:rPr lang="en-US" sz="4600" dirty="0" smtClean="0"/>
              <a:t>Recession </a:t>
            </a:r>
            <a:r>
              <a:rPr lang="en-US" sz="4600" dirty="0"/>
              <a:t>– </a:t>
            </a:r>
            <a:r>
              <a:rPr lang="en-US" sz="4600" dirty="0" smtClean="0"/>
              <a:t/>
            </a:r>
            <a:br>
              <a:rPr lang="en-US" sz="4600" dirty="0" smtClean="0"/>
            </a:br>
            <a:r>
              <a:rPr lang="en-US" sz="4600" dirty="0" smtClean="0"/>
              <a:t>First </a:t>
            </a:r>
            <a:r>
              <a:rPr lang="en-US" sz="4600" dirty="0"/>
              <a:t>Job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128" y="2381825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B89D7C"/>
          </a:solidFill>
          <a:ln w="38100" cap="rnd">
            <a:solidFill>
              <a:srgbClr val="B89D7C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C6B01-3101-436F-A88B-E78E38947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9128" y="2664886"/>
            <a:ext cx="4991318" cy="355078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Didn’t know where to begin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Applied for everything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Not understanding what my network was or who was in it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No idea what a Technical Recruiter even is or does – First Job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" name="Ink 16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6436237" y="1971579"/>
              <a:ext cx="360" cy="2160"/>
            </p14:xfrm>
          </p:contentPart>
        </mc:Choice>
        <mc:Fallback xmlns="">
          <p:pic>
            <p:nvPicPr>
              <p:cNvPr id="22" name="Ink 16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18237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Content Placeholder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A872E62A-2688-4D2D-86B1-1756C9139AC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36" y="1612652"/>
            <a:ext cx="5458968" cy="363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006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2946D-5147-4497-830F-FE376A1CE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5100" dirty="0"/>
              <a:t>Following My Dreams! – Career in Sport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B89D7C"/>
          </a:solidFill>
          <a:ln w="38100" cap="rnd">
            <a:solidFill>
              <a:srgbClr val="B89D7C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81EFA0-286A-41A5-93A6-16683D8CD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" y="2872898"/>
            <a:ext cx="4243589" cy="3440815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800" dirty="0"/>
              <a:t>Promotional marketing &amp; special events</a:t>
            </a:r>
          </a:p>
          <a:p>
            <a:r>
              <a:rPr lang="en-US" sz="2800" dirty="0"/>
              <a:t>Fan and community engagement </a:t>
            </a:r>
          </a:p>
          <a:p>
            <a:r>
              <a:rPr lang="en-US" sz="2800" dirty="0"/>
              <a:t>Learning how to listen</a:t>
            </a:r>
          </a:p>
          <a:p>
            <a:r>
              <a:rPr lang="en-US" sz="2800" dirty="0"/>
              <a:t>Develop different communication styles</a:t>
            </a:r>
          </a:p>
        </p:txBody>
      </p:sp>
      <p:pic>
        <p:nvPicPr>
          <p:cNvPr id="6" name="Content Placeholder 5" descr="A group of people holding trophies&#10;&#10;Description automatically generated">
            <a:extLst>
              <a:ext uri="{FF2B5EF4-FFF2-40B4-BE49-F238E27FC236}">
                <a16:creationId xmlns:a16="http://schemas.microsoft.com/office/drawing/2014/main" id="{95CFA375-B89D-4643-8B1D-B3C3F73357B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7816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A5B7A-D794-4CFA-A142-0C44D61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585" y="1045029"/>
            <a:ext cx="5087746" cy="160807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600" dirty="0"/>
              <a:t>It </a:t>
            </a:r>
            <a:r>
              <a:rPr lang="en-US" sz="4600" dirty="0" smtClean="0"/>
              <a:t>Was All a Dream </a:t>
            </a:r>
            <a:br>
              <a:rPr lang="en-US" sz="4600" dirty="0" smtClean="0"/>
            </a:br>
            <a:r>
              <a:rPr lang="en-US" sz="4600" dirty="0" smtClean="0"/>
              <a:t>– Career Pivot </a:t>
            </a:r>
            <a:endParaRPr lang="en-US" sz="4600" dirty="0"/>
          </a:p>
        </p:txBody>
      </p:sp>
      <p:pic>
        <p:nvPicPr>
          <p:cNvPr id="6" name="Content Placeholder 5" descr="A road with trees on the side&#10;&#10;Description automatically generated with medium confidence">
            <a:extLst>
              <a:ext uri="{FF2B5EF4-FFF2-40B4-BE49-F238E27FC236}">
                <a16:creationId xmlns:a16="http://schemas.microsoft.com/office/drawing/2014/main" id="{727E2924-3D3B-4602-996C-C39CE713B71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1" r="8366" b="1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15" name="Rectangle 6">
            <a:extLst>
              <a:ext uri="{FF2B5EF4-FFF2-40B4-BE49-F238E27FC236}">
                <a16:creationId xmlns:a16="http://schemas.microsoft.com/office/drawing/2014/main" id="{3EB27620-B0B1-4232-A055-99D347606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3815" y="289514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B89D7C"/>
          </a:solidFill>
          <a:ln w="38100" cap="rnd">
            <a:solidFill>
              <a:srgbClr val="B89D7C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A8D73-D573-4087-A813-8ED4352AFA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34585" y="3164619"/>
            <a:ext cx="4809072" cy="299234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3000" dirty="0"/>
              <a:t>Finding the unforeseen opportunities </a:t>
            </a:r>
          </a:p>
          <a:p>
            <a:pPr>
              <a:lnSpc>
                <a:spcPct val="100000"/>
              </a:lnSpc>
            </a:pPr>
            <a:r>
              <a:rPr lang="en-US" sz="3000" dirty="0"/>
              <a:t>Staying the course </a:t>
            </a:r>
          </a:p>
          <a:p>
            <a:pPr>
              <a:lnSpc>
                <a:spcPct val="100000"/>
              </a:lnSpc>
            </a:pPr>
            <a:r>
              <a:rPr lang="en-US" sz="3000" dirty="0"/>
              <a:t>Focus shifted to new goals 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Family 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Buying Home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Privacy</a:t>
            </a:r>
          </a:p>
          <a:p>
            <a:pPr marL="457200" lvl="1">
              <a:lnSpc>
                <a:spcPct val="100000"/>
              </a:lnSpc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122298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452F-08CD-448B-B3B3-20EC800B9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Time for Upgrades – Upping </a:t>
            </a:r>
            <a:r>
              <a:rPr lang="en-US" sz="4600" dirty="0" smtClean="0"/>
              <a:t>My Skillset</a:t>
            </a:r>
            <a:endParaRPr lang="en-US" sz="4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DF2E4-5F53-4044-A677-A744294D3D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Soft Skill Development</a:t>
            </a:r>
          </a:p>
          <a:p>
            <a:pPr lvl="1"/>
            <a:r>
              <a:rPr lang="en-US" dirty="0" smtClean="0"/>
              <a:t>Communication </a:t>
            </a:r>
            <a:r>
              <a:rPr lang="en-US" dirty="0"/>
              <a:t>Dynamics</a:t>
            </a:r>
          </a:p>
          <a:p>
            <a:pPr lvl="1"/>
            <a:r>
              <a:rPr lang="en-US" dirty="0"/>
              <a:t>Teamwork/Leadership</a:t>
            </a:r>
          </a:p>
          <a:p>
            <a:pPr lvl="1"/>
            <a:r>
              <a:rPr lang="en-US" dirty="0"/>
              <a:t>Problem-solving/Critical Thinking</a:t>
            </a:r>
          </a:p>
          <a:p>
            <a:pPr lvl="1"/>
            <a:r>
              <a:rPr lang="en-US" dirty="0"/>
              <a:t>Adaptability </a:t>
            </a:r>
          </a:p>
          <a:p>
            <a:pPr lvl="1"/>
            <a:r>
              <a:rPr lang="en-US" dirty="0"/>
              <a:t>Interpersonal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0F63F7-1E7B-461F-B8A8-B46F523C95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Need to focus on … Hard Skill Development</a:t>
            </a:r>
          </a:p>
          <a:p>
            <a:pPr lvl="1"/>
            <a:r>
              <a:rPr lang="en-US" dirty="0"/>
              <a:t>The Why?</a:t>
            </a:r>
          </a:p>
          <a:p>
            <a:pPr lvl="1"/>
            <a:r>
              <a:rPr lang="en-US" dirty="0"/>
              <a:t>The How?</a:t>
            </a:r>
          </a:p>
          <a:p>
            <a:pPr lvl="1"/>
            <a:r>
              <a:rPr lang="en-US" dirty="0"/>
              <a:t>The What?  </a:t>
            </a:r>
          </a:p>
          <a:p>
            <a:pPr lvl="2"/>
            <a:r>
              <a:rPr lang="en-US" dirty="0"/>
              <a:t>Technical Systems/Tools</a:t>
            </a:r>
          </a:p>
          <a:p>
            <a:pPr lvl="2"/>
            <a:r>
              <a:rPr lang="en-US" dirty="0"/>
              <a:t>Statistical Analysis </a:t>
            </a:r>
          </a:p>
          <a:p>
            <a:pPr lvl="2"/>
            <a:r>
              <a:rPr lang="en-US" dirty="0"/>
              <a:t>Strategic Development </a:t>
            </a:r>
          </a:p>
        </p:txBody>
      </p:sp>
    </p:spTree>
    <p:extLst>
      <p:ext uri="{BB962C8B-B14F-4D97-AF65-F5344CB8AC3E}">
        <p14:creationId xmlns:p14="http://schemas.microsoft.com/office/powerpoint/2010/main" val="2752568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711671EB-9B2E-4E39-94FF-2BA8B0B45E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22FC64A3-62BF-47FB-A545-7A43E36535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4745565" y="-4745566"/>
            <a:ext cx="2700870" cy="12192000"/>
          </a:xfrm>
          <a:custGeom>
            <a:avLst/>
            <a:gdLst>
              <a:gd name="connsiteX0" fmla="*/ 0 w 2700870"/>
              <a:gd name="connsiteY0" fmla="*/ 0 h 12192000"/>
              <a:gd name="connsiteX1" fmla="*/ 0 w 2700870"/>
              <a:gd name="connsiteY1" fmla="*/ 12192000 h 12192000"/>
              <a:gd name="connsiteX2" fmla="*/ 2661694 w 2700870"/>
              <a:gd name="connsiteY2" fmla="*/ 12192000 h 12192000"/>
              <a:gd name="connsiteX3" fmla="*/ 2632716 w 2700870"/>
              <a:gd name="connsiteY3" fmla="*/ 11941855 h 12192000"/>
              <a:gd name="connsiteX4" fmla="*/ 2605238 w 2700870"/>
              <a:gd name="connsiteY4" fmla="*/ 10895781 h 12192000"/>
              <a:gd name="connsiteX5" fmla="*/ 2672927 w 2700870"/>
              <a:gd name="connsiteY5" fmla="*/ 9729981 h 12192000"/>
              <a:gd name="connsiteX6" fmla="*/ 2672927 w 2700870"/>
              <a:gd name="connsiteY6" fmla="*/ 9349685 h 12192000"/>
              <a:gd name="connsiteX7" fmla="*/ 2665256 w 2700870"/>
              <a:gd name="connsiteY7" fmla="*/ 8947869 h 12192000"/>
              <a:gd name="connsiteX8" fmla="*/ 2666835 w 2700870"/>
              <a:gd name="connsiteY8" fmla="*/ 7719557 h 12192000"/>
              <a:gd name="connsiteX9" fmla="*/ 2648109 w 2700870"/>
              <a:gd name="connsiteY9" fmla="*/ 6285351 h 12192000"/>
              <a:gd name="connsiteX10" fmla="*/ 2672476 w 2700870"/>
              <a:gd name="connsiteY10" fmla="*/ 5314115 h 12192000"/>
              <a:gd name="connsiteX11" fmla="*/ 2662774 w 2700870"/>
              <a:gd name="connsiteY11" fmla="*/ 4956020 h 12192000"/>
              <a:gd name="connsiteX12" fmla="*/ 2679020 w 2700870"/>
              <a:gd name="connsiteY12" fmla="*/ 4142653 h 12192000"/>
              <a:gd name="connsiteX13" fmla="*/ 2681951 w 2700870"/>
              <a:gd name="connsiteY13" fmla="*/ 3198141 h 12192000"/>
              <a:gd name="connsiteX14" fmla="*/ 2632541 w 2700870"/>
              <a:gd name="connsiteY14" fmla="*/ 1982283 h 12192000"/>
              <a:gd name="connsiteX15" fmla="*/ 2667512 w 2700870"/>
              <a:gd name="connsiteY15" fmla="*/ 1445702 h 12192000"/>
              <a:gd name="connsiteX16" fmla="*/ 2660518 w 2700870"/>
              <a:gd name="connsiteY16" fmla="*/ 750797 h 12192000"/>
              <a:gd name="connsiteX17" fmla="*/ 2651539 w 2700870"/>
              <a:gd name="connsiteY17" fmla="*/ 168769 h 12192000"/>
              <a:gd name="connsiteX18" fmla="*/ 2668618 w 2700870"/>
              <a:gd name="connsiteY18" fmla="*/ 0 h 12192000"/>
              <a:gd name="connsiteX19" fmla="*/ 781493 w 2700870"/>
              <a:gd name="connsiteY19" fmla="*/ 0 h 12192000"/>
              <a:gd name="connsiteX20" fmla="*/ 409569 w 2700870"/>
              <a:gd name="connsiteY20" fmla="*/ 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00870" h="12192000">
                <a:moveTo>
                  <a:pt x="0" y="0"/>
                </a:moveTo>
                <a:lnTo>
                  <a:pt x="0" y="12192000"/>
                </a:lnTo>
                <a:lnTo>
                  <a:pt x="2661694" y="12192000"/>
                </a:lnTo>
                <a:lnTo>
                  <a:pt x="2632716" y="11941855"/>
                </a:lnTo>
                <a:cubicBezTo>
                  <a:pt x="2602362" y="11594183"/>
                  <a:pt x="2599485" y="11245047"/>
                  <a:pt x="2605238" y="10895781"/>
                </a:cubicBezTo>
                <a:cubicBezTo>
                  <a:pt x="2611558" y="10506425"/>
                  <a:pt x="2629380" y="10117297"/>
                  <a:pt x="2672927" y="9729981"/>
                </a:cubicBezTo>
                <a:cubicBezTo>
                  <a:pt x="2684548" y="9603480"/>
                  <a:pt x="2684548" y="9476187"/>
                  <a:pt x="2672927" y="9349685"/>
                </a:cubicBezTo>
                <a:cubicBezTo>
                  <a:pt x="2663496" y="9215958"/>
                  <a:pt x="2660924" y="9081848"/>
                  <a:pt x="2665256" y="8947869"/>
                </a:cubicBezTo>
                <a:cubicBezTo>
                  <a:pt x="2678116" y="8538360"/>
                  <a:pt x="2648559" y="8128618"/>
                  <a:pt x="2666835" y="7719557"/>
                </a:cubicBezTo>
                <a:cubicBezTo>
                  <a:pt x="2688269" y="7240958"/>
                  <a:pt x="2663226" y="6763493"/>
                  <a:pt x="2648109" y="6285351"/>
                </a:cubicBezTo>
                <a:cubicBezTo>
                  <a:pt x="2637956" y="5961455"/>
                  <a:pt x="2631636" y="5637330"/>
                  <a:pt x="2672476" y="5314115"/>
                </a:cubicBezTo>
                <a:cubicBezTo>
                  <a:pt x="2687594" y="5195204"/>
                  <a:pt x="2674732" y="5074932"/>
                  <a:pt x="2662774" y="4956020"/>
                </a:cubicBezTo>
                <a:cubicBezTo>
                  <a:pt x="2635699" y="4683988"/>
                  <a:pt x="2650591" y="4413093"/>
                  <a:pt x="2679020" y="4142653"/>
                </a:cubicBezTo>
                <a:cubicBezTo>
                  <a:pt x="2712412" y="3827814"/>
                  <a:pt x="2702710" y="3513204"/>
                  <a:pt x="2681951" y="3198141"/>
                </a:cubicBezTo>
                <a:cubicBezTo>
                  <a:pt x="2655103" y="2793383"/>
                  <a:pt x="2621257" y="2389987"/>
                  <a:pt x="2632541" y="1982283"/>
                </a:cubicBezTo>
                <a:cubicBezTo>
                  <a:pt x="2637279" y="1803119"/>
                  <a:pt x="2653299" y="1624412"/>
                  <a:pt x="2667512" y="1445702"/>
                </a:cubicBezTo>
                <a:cubicBezTo>
                  <a:pt x="2682111" y="1214217"/>
                  <a:pt x="2679764" y="981948"/>
                  <a:pt x="2660518" y="750797"/>
                </a:cubicBezTo>
                <a:cubicBezTo>
                  <a:pt x="2647658" y="556628"/>
                  <a:pt x="2639366" y="362460"/>
                  <a:pt x="2651539" y="168769"/>
                </a:cubicBezTo>
                <a:lnTo>
                  <a:pt x="2668618" y="0"/>
                </a:lnTo>
                <a:lnTo>
                  <a:pt x="781493" y="0"/>
                </a:lnTo>
                <a:lnTo>
                  <a:pt x="409569" y="0"/>
                </a:lnTo>
                <a:close/>
              </a:path>
            </a:pathLst>
          </a:custGeom>
          <a:solidFill>
            <a:srgbClr val="B89D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D37BC7-733C-47F9-9ECA-714D2AF58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9" y="174171"/>
            <a:ext cx="4263611" cy="221241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4600" dirty="0">
                <a:solidFill>
                  <a:schemeClr val="bg1"/>
                </a:solidFill>
              </a:rPr>
              <a:t>From Communication to </a:t>
            </a:r>
            <a:r>
              <a:rPr lang="en-US" sz="4600" dirty="0" smtClean="0">
                <a:solidFill>
                  <a:schemeClr val="bg1"/>
                </a:solidFill>
              </a:rPr>
              <a:t>Consulting</a:t>
            </a:r>
            <a:r>
              <a:rPr lang="en-US" sz="4600" dirty="0"/>
              <a:t> </a:t>
            </a:r>
            <a:r>
              <a:rPr lang="en-US" sz="4600" dirty="0">
                <a:solidFill>
                  <a:schemeClr val="bg1"/>
                </a:solidFill>
              </a:rPr>
              <a:t>– </a:t>
            </a:r>
            <a:r>
              <a:rPr lang="en-US" sz="4600" dirty="0" smtClean="0">
                <a:solidFill>
                  <a:schemeClr val="bg1"/>
                </a:solidFill>
              </a:rPr>
              <a:t>Today</a:t>
            </a:r>
            <a:r>
              <a:rPr lang="en-US" sz="4600" dirty="0" smtClean="0">
                <a:solidFill>
                  <a:schemeClr val="bg1"/>
                </a:solidFill>
              </a:rPr>
              <a:t> </a:t>
            </a:r>
            <a:endParaRPr lang="en-US" sz="4600" dirty="0">
              <a:solidFill>
                <a:schemeClr val="bg1"/>
              </a:solidFill>
            </a:endParaRPr>
          </a:p>
        </p:txBody>
      </p:sp>
      <p:sp>
        <p:nvSpPr>
          <p:cNvPr id="45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786384"/>
            <a:ext cx="18288" cy="1600200"/>
          </a:xfrm>
          <a:custGeom>
            <a:avLst/>
            <a:gdLst>
              <a:gd name="connsiteX0" fmla="*/ 0 w 18288"/>
              <a:gd name="connsiteY0" fmla="*/ 0 h 1600200"/>
              <a:gd name="connsiteX1" fmla="*/ 18288 w 18288"/>
              <a:gd name="connsiteY1" fmla="*/ 0 h 1600200"/>
              <a:gd name="connsiteX2" fmla="*/ 18288 w 18288"/>
              <a:gd name="connsiteY2" fmla="*/ 549402 h 1600200"/>
              <a:gd name="connsiteX3" fmla="*/ 18288 w 18288"/>
              <a:gd name="connsiteY3" fmla="*/ 1114806 h 1600200"/>
              <a:gd name="connsiteX4" fmla="*/ 18288 w 18288"/>
              <a:gd name="connsiteY4" fmla="*/ 1600200 h 1600200"/>
              <a:gd name="connsiteX5" fmla="*/ 0 w 18288"/>
              <a:gd name="connsiteY5" fmla="*/ 1600200 h 1600200"/>
              <a:gd name="connsiteX6" fmla="*/ 0 w 18288"/>
              <a:gd name="connsiteY6" fmla="*/ 1066800 h 1600200"/>
              <a:gd name="connsiteX7" fmla="*/ 0 w 18288"/>
              <a:gd name="connsiteY7" fmla="*/ 517398 h 1600200"/>
              <a:gd name="connsiteX8" fmla="*/ 0 w 18288"/>
              <a:gd name="connsiteY8" fmla="*/ 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" h="1600200" fill="none" extrusionOk="0">
                <a:moveTo>
                  <a:pt x="0" y="0"/>
                </a:moveTo>
                <a:cubicBezTo>
                  <a:pt x="4865" y="374"/>
                  <a:pt x="13608" y="53"/>
                  <a:pt x="18288" y="0"/>
                </a:cubicBezTo>
                <a:cubicBezTo>
                  <a:pt x="23286" y="215154"/>
                  <a:pt x="-6672" y="375145"/>
                  <a:pt x="18288" y="549402"/>
                </a:cubicBezTo>
                <a:cubicBezTo>
                  <a:pt x="43248" y="723659"/>
                  <a:pt x="44414" y="873011"/>
                  <a:pt x="18288" y="1114806"/>
                </a:cubicBezTo>
                <a:cubicBezTo>
                  <a:pt x="-7838" y="1356601"/>
                  <a:pt x="13030" y="1360490"/>
                  <a:pt x="18288" y="1600200"/>
                </a:cubicBezTo>
                <a:cubicBezTo>
                  <a:pt x="10638" y="1600772"/>
                  <a:pt x="4111" y="1599793"/>
                  <a:pt x="0" y="1600200"/>
                </a:cubicBezTo>
                <a:cubicBezTo>
                  <a:pt x="-6890" y="1375807"/>
                  <a:pt x="21339" y="1304563"/>
                  <a:pt x="0" y="1066800"/>
                </a:cubicBezTo>
                <a:cubicBezTo>
                  <a:pt x="-21339" y="829037"/>
                  <a:pt x="-23009" y="689986"/>
                  <a:pt x="0" y="517398"/>
                </a:cubicBezTo>
                <a:cubicBezTo>
                  <a:pt x="23009" y="344810"/>
                  <a:pt x="-9921" y="122345"/>
                  <a:pt x="0" y="0"/>
                </a:cubicBezTo>
                <a:close/>
              </a:path>
              <a:path w="18288" h="160020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1387" y="104987"/>
                  <a:pt x="17137" y="300374"/>
                  <a:pt x="18288" y="485394"/>
                </a:cubicBezTo>
                <a:cubicBezTo>
                  <a:pt x="19439" y="670414"/>
                  <a:pt x="37394" y="922400"/>
                  <a:pt x="18288" y="1050798"/>
                </a:cubicBezTo>
                <a:cubicBezTo>
                  <a:pt x="-818" y="1179196"/>
                  <a:pt x="6556" y="1394957"/>
                  <a:pt x="18288" y="1600200"/>
                </a:cubicBezTo>
                <a:cubicBezTo>
                  <a:pt x="12642" y="1600430"/>
                  <a:pt x="3803" y="1599869"/>
                  <a:pt x="0" y="1600200"/>
                </a:cubicBezTo>
                <a:cubicBezTo>
                  <a:pt x="10832" y="1355159"/>
                  <a:pt x="-10163" y="1159269"/>
                  <a:pt x="0" y="1034796"/>
                </a:cubicBezTo>
                <a:cubicBezTo>
                  <a:pt x="10163" y="910323"/>
                  <a:pt x="5178" y="626710"/>
                  <a:pt x="0" y="469392"/>
                </a:cubicBezTo>
                <a:cubicBezTo>
                  <a:pt x="-5178" y="312074"/>
                  <a:pt x="20387" y="137476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4925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id="{D93995B4-BA58-4B3C-8824-BB1798389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4295" y="786384"/>
            <a:ext cx="6894576" cy="1600200"/>
          </a:xfr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The journey is almost as good as the real thing</a:t>
            </a:r>
          </a:p>
          <a:p>
            <a:r>
              <a:rPr lang="en-US" sz="2800" dirty="0">
                <a:solidFill>
                  <a:schemeClr val="bg1"/>
                </a:solidFill>
              </a:rPr>
              <a:t>What does an Implementation Consultant actually do? </a:t>
            </a:r>
          </a:p>
        </p:txBody>
      </p:sp>
      <p:pic>
        <p:nvPicPr>
          <p:cNvPr id="12" name="Content Placeholder 11" descr="Diagram&#10;&#10;Description automatically generated">
            <a:extLst>
              <a:ext uri="{FF2B5EF4-FFF2-40B4-BE49-F238E27FC236}">
                <a16:creationId xmlns:a16="http://schemas.microsoft.com/office/drawing/2014/main" id="{B9B6851D-1A01-47AD-8A73-C5DA10AF77F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34" y="3319894"/>
            <a:ext cx="5303520" cy="2898290"/>
          </a:xfrm>
          <a:prstGeom prst="rect">
            <a:avLst/>
          </a:prstGeom>
        </p:spPr>
      </p:pic>
      <p:pic>
        <p:nvPicPr>
          <p:cNvPr id="16" name="Content Placeholder 1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4673D14-1A79-4022-A720-A4714C02BB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351" y="3643583"/>
            <a:ext cx="5303520" cy="225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14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95B1FC96-0749-41C9-BAED-E089E7714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12" descr="A group of people raising their hands&#10;&#10;Description automatically generated with medium confidence">
            <a:extLst>
              <a:ext uri="{FF2B5EF4-FFF2-40B4-BE49-F238E27FC236}">
                <a16:creationId xmlns:a16="http://schemas.microsoft.com/office/drawing/2014/main" id="{8D00B6A8-E333-4D1D-95A4-2E1146C45B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0" r="8548" b="1"/>
          <a:stretch/>
        </p:blipFill>
        <p:spPr>
          <a:xfrm>
            <a:off x="5" y="10"/>
            <a:ext cx="6005375" cy="4196271"/>
          </a:xfrm>
          <a:custGeom>
            <a:avLst/>
            <a:gdLst/>
            <a:ahLst/>
            <a:cxnLst/>
            <a:rect l="l" t="t" r="r" b="b"/>
            <a:pathLst>
              <a:path w="6005375" h="4196281">
                <a:moveTo>
                  <a:pt x="0" y="0"/>
                </a:moveTo>
                <a:lnTo>
                  <a:pt x="6000672" y="0"/>
                </a:lnTo>
                <a:lnTo>
                  <a:pt x="5998730" y="19709"/>
                </a:lnTo>
                <a:cubicBezTo>
                  <a:pt x="6001245" y="280059"/>
                  <a:pt x="5986415" y="540409"/>
                  <a:pt x="5999656" y="800631"/>
                </a:cubicBezTo>
                <a:cubicBezTo>
                  <a:pt x="6009855" y="1001996"/>
                  <a:pt x="6003364" y="1203233"/>
                  <a:pt x="5999656" y="1404471"/>
                </a:cubicBezTo>
                <a:cubicBezTo>
                  <a:pt x="5992506" y="1790420"/>
                  <a:pt x="6003364" y="2175860"/>
                  <a:pt x="5998730" y="2561300"/>
                </a:cubicBezTo>
                <a:cubicBezTo>
                  <a:pt x="5996744" y="2732154"/>
                  <a:pt x="5998994" y="2902754"/>
                  <a:pt x="6003364" y="3073609"/>
                </a:cubicBezTo>
                <a:cubicBezTo>
                  <a:pt x="6009720" y="3317560"/>
                  <a:pt x="5999923" y="3561638"/>
                  <a:pt x="5989197" y="3805463"/>
                </a:cubicBezTo>
                <a:cubicBezTo>
                  <a:pt x="5985594" y="3872508"/>
                  <a:pt x="5984647" y="3939633"/>
                  <a:pt x="5986348" y="4006695"/>
                </a:cubicBezTo>
                <a:lnTo>
                  <a:pt x="5997254" y="4174633"/>
                </a:lnTo>
                <a:lnTo>
                  <a:pt x="5951601" y="4176620"/>
                </a:lnTo>
                <a:cubicBezTo>
                  <a:pt x="5886702" y="4176651"/>
                  <a:pt x="5821788" y="4174749"/>
                  <a:pt x="5756905" y="4173480"/>
                </a:cubicBezTo>
                <a:cubicBezTo>
                  <a:pt x="5518559" y="4169040"/>
                  <a:pt x="5280086" y="4173480"/>
                  <a:pt x="5042247" y="4150774"/>
                </a:cubicBezTo>
                <a:cubicBezTo>
                  <a:pt x="4977618" y="4144622"/>
                  <a:pt x="4912546" y="4140690"/>
                  <a:pt x="4847600" y="4141467"/>
                </a:cubicBezTo>
                <a:cubicBezTo>
                  <a:pt x="4782655" y="4142244"/>
                  <a:pt x="4717835" y="4147730"/>
                  <a:pt x="4653713" y="4160414"/>
                </a:cubicBezTo>
                <a:cubicBezTo>
                  <a:pt x="4446571" y="4200625"/>
                  <a:pt x="4238796" y="4203162"/>
                  <a:pt x="4029497" y="4186925"/>
                </a:cubicBezTo>
                <a:cubicBezTo>
                  <a:pt x="3943621" y="4180203"/>
                  <a:pt x="3857746" y="4169040"/>
                  <a:pt x="3771489" y="4171196"/>
                </a:cubicBezTo>
                <a:cubicBezTo>
                  <a:pt x="3623585" y="4175129"/>
                  <a:pt x="3475554" y="4167137"/>
                  <a:pt x="3327523" y="4169167"/>
                </a:cubicBezTo>
                <a:cubicBezTo>
                  <a:pt x="3323528" y="4169738"/>
                  <a:pt x="3319443" y="4169205"/>
                  <a:pt x="3315727" y="4167645"/>
                </a:cubicBezTo>
                <a:cubicBezTo>
                  <a:pt x="3278941" y="4142402"/>
                  <a:pt x="3238603" y="4152169"/>
                  <a:pt x="3200549" y="4158765"/>
                </a:cubicBezTo>
                <a:cubicBezTo>
                  <a:pt x="3074082" y="4180710"/>
                  <a:pt x="2947742" y="4191492"/>
                  <a:pt x="2819246" y="4174494"/>
                </a:cubicBezTo>
                <a:cubicBezTo>
                  <a:pt x="2696546" y="4156698"/>
                  <a:pt x="2572096" y="4154478"/>
                  <a:pt x="2448851" y="4167898"/>
                </a:cubicBezTo>
                <a:cubicBezTo>
                  <a:pt x="2279383" y="4187687"/>
                  <a:pt x="2110549" y="4183501"/>
                  <a:pt x="1941462" y="4167898"/>
                </a:cubicBezTo>
                <a:cubicBezTo>
                  <a:pt x="1872837" y="4161556"/>
                  <a:pt x="1803198" y="4150774"/>
                  <a:pt x="1735208" y="4166630"/>
                </a:cubicBezTo>
                <a:cubicBezTo>
                  <a:pt x="1651489" y="4186038"/>
                  <a:pt x="1568023" y="4179695"/>
                  <a:pt x="1484050" y="4175382"/>
                </a:cubicBezTo>
                <a:cubicBezTo>
                  <a:pt x="1377752" y="4169801"/>
                  <a:pt x="1271708" y="4153692"/>
                  <a:pt x="1165029" y="4166376"/>
                </a:cubicBezTo>
                <a:cubicBezTo>
                  <a:pt x="1115685" y="4172211"/>
                  <a:pt x="1066722" y="4181471"/>
                  <a:pt x="1016744" y="4179061"/>
                </a:cubicBezTo>
                <a:cubicBezTo>
                  <a:pt x="878481" y="4172719"/>
                  <a:pt x="740344" y="4165235"/>
                  <a:pt x="601826" y="4166376"/>
                </a:cubicBezTo>
                <a:cubicBezTo>
                  <a:pt x="543857" y="4166757"/>
                  <a:pt x="486268" y="4168659"/>
                  <a:pt x="428553" y="4172845"/>
                </a:cubicBezTo>
                <a:cubicBezTo>
                  <a:pt x="320859" y="4180710"/>
                  <a:pt x="213546" y="4170055"/>
                  <a:pt x="106234" y="4166249"/>
                </a:cubicBezTo>
                <a:lnTo>
                  <a:pt x="0" y="4171008"/>
                </a:lnTo>
                <a:close/>
              </a:path>
            </a:pathLst>
          </a:custGeo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E76250F2-9CF3-4F44-B966-BCBC5D8C5A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" r="2992" b="-2"/>
          <a:stretch/>
        </p:blipFill>
        <p:spPr>
          <a:xfrm>
            <a:off x="6185045" y="10"/>
            <a:ext cx="6006950" cy="4187662"/>
          </a:xfrm>
          <a:custGeom>
            <a:avLst/>
            <a:gdLst/>
            <a:ahLst/>
            <a:cxnLst/>
            <a:rect l="l" t="t" r="r" b="b"/>
            <a:pathLst>
              <a:path w="6006950" h="4187672">
                <a:moveTo>
                  <a:pt x="9223" y="0"/>
                </a:moveTo>
                <a:lnTo>
                  <a:pt x="6006950" y="0"/>
                </a:lnTo>
                <a:lnTo>
                  <a:pt x="6006950" y="4169490"/>
                </a:lnTo>
                <a:lnTo>
                  <a:pt x="5787907" y="4174448"/>
                </a:lnTo>
                <a:cubicBezTo>
                  <a:pt x="5713866" y="4173475"/>
                  <a:pt x="5639861" y="4169853"/>
                  <a:pt x="5566029" y="4163587"/>
                </a:cubicBezTo>
                <a:cubicBezTo>
                  <a:pt x="5458843" y="4155595"/>
                  <a:pt x="5350768" y="4144559"/>
                  <a:pt x="5244343" y="4164855"/>
                </a:cubicBezTo>
                <a:cubicBezTo>
                  <a:pt x="5127517" y="4187307"/>
                  <a:pt x="5010817" y="4187434"/>
                  <a:pt x="4892977" y="4181726"/>
                </a:cubicBezTo>
                <a:cubicBezTo>
                  <a:pt x="4792260" y="4176906"/>
                  <a:pt x="4691923" y="4151536"/>
                  <a:pt x="4590445" y="4178301"/>
                </a:cubicBezTo>
                <a:cubicBezTo>
                  <a:pt x="4580348" y="4179772"/>
                  <a:pt x="4570061" y="4179341"/>
                  <a:pt x="4560128" y="4177032"/>
                </a:cubicBezTo>
                <a:cubicBezTo>
                  <a:pt x="4449137" y="4161684"/>
                  <a:pt x="4337384" y="4174242"/>
                  <a:pt x="4226013" y="4169929"/>
                </a:cubicBezTo>
                <a:cubicBezTo>
                  <a:pt x="4174640" y="4167899"/>
                  <a:pt x="4122252" y="4169041"/>
                  <a:pt x="4071513" y="4163587"/>
                </a:cubicBezTo>
                <a:cubicBezTo>
                  <a:pt x="3955067" y="4151156"/>
                  <a:pt x="3838874" y="4144559"/>
                  <a:pt x="3723697" y="4173861"/>
                </a:cubicBezTo>
                <a:cubicBezTo>
                  <a:pt x="3690082" y="4181764"/>
                  <a:pt x="3655732" y="4186013"/>
                  <a:pt x="3621204" y="4186546"/>
                </a:cubicBezTo>
                <a:cubicBezTo>
                  <a:pt x="3508437" y="4190605"/>
                  <a:pt x="3396050" y="4182867"/>
                  <a:pt x="3283664" y="4176525"/>
                </a:cubicBezTo>
                <a:cubicBezTo>
                  <a:pt x="3205652" y="4172085"/>
                  <a:pt x="3127768" y="4162445"/>
                  <a:pt x="3049630" y="4170563"/>
                </a:cubicBezTo>
                <a:cubicBezTo>
                  <a:pt x="3004218" y="4175257"/>
                  <a:pt x="2958427" y="4175257"/>
                  <a:pt x="2913015" y="4170563"/>
                </a:cubicBezTo>
                <a:cubicBezTo>
                  <a:pt x="2829321" y="4160758"/>
                  <a:pt x="2744879" y="4158931"/>
                  <a:pt x="2660842" y="4165109"/>
                </a:cubicBezTo>
                <a:cubicBezTo>
                  <a:pt x="2535390" y="4175891"/>
                  <a:pt x="2410065" y="4184897"/>
                  <a:pt x="2284232" y="4167773"/>
                </a:cubicBezTo>
                <a:cubicBezTo>
                  <a:pt x="2212868" y="4156559"/>
                  <a:pt x="2140312" y="4155240"/>
                  <a:pt x="2068592" y="4163840"/>
                </a:cubicBezTo>
                <a:cubicBezTo>
                  <a:pt x="1897729" y="4187814"/>
                  <a:pt x="1726485" y="4180077"/>
                  <a:pt x="1555241" y="4170183"/>
                </a:cubicBezTo>
                <a:cubicBezTo>
                  <a:pt x="1440824" y="4163460"/>
                  <a:pt x="1325901" y="4151156"/>
                  <a:pt x="1211738" y="4167392"/>
                </a:cubicBezTo>
                <a:cubicBezTo>
                  <a:pt x="1066118" y="4187688"/>
                  <a:pt x="920370" y="4180965"/>
                  <a:pt x="774368" y="4175003"/>
                </a:cubicBezTo>
                <a:cubicBezTo>
                  <a:pt x="667182" y="4170563"/>
                  <a:pt x="559869" y="4157117"/>
                  <a:pt x="452430" y="4173734"/>
                </a:cubicBezTo>
                <a:cubicBezTo>
                  <a:pt x="441369" y="4175244"/>
                  <a:pt x="430117" y="4174115"/>
                  <a:pt x="419576" y="4170436"/>
                </a:cubicBezTo>
                <a:cubicBezTo>
                  <a:pt x="378807" y="4157016"/>
                  <a:pt x="335096" y="4155215"/>
                  <a:pt x="293363" y="4165236"/>
                </a:cubicBezTo>
                <a:cubicBezTo>
                  <a:pt x="216367" y="4182106"/>
                  <a:pt x="139497" y="4189463"/>
                  <a:pt x="61105" y="4174115"/>
                </a:cubicBezTo>
                <a:lnTo>
                  <a:pt x="13323" y="4171265"/>
                </a:lnTo>
                <a:lnTo>
                  <a:pt x="28554" y="3843045"/>
                </a:lnTo>
                <a:cubicBezTo>
                  <a:pt x="30457" y="3722610"/>
                  <a:pt x="27412" y="3602256"/>
                  <a:pt x="15626" y="3482187"/>
                </a:cubicBezTo>
                <a:cubicBezTo>
                  <a:pt x="-847" y="3335690"/>
                  <a:pt x="-4304" y="3188124"/>
                  <a:pt x="5296" y="3041068"/>
                </a:cubicBezTo>
                <a:cubicBezTo>
                  <a:pt x="11786" y="2956911"/>
                  <a:pt x="18539" y="2872754"/>
                  <a:pt x="22776" y="2788472"/>
                </a:cubicBezTo>
                <a:cubicBezTo>
                  <a:pt x="28180" y="2668580"/>
                  <a:pt x="25173" y="2548474"/>
                  <a:pt x="13771" y="2428964"/>
                </a:cubicBezTo>
                <a:cubicBezTo>
                  <a:pt x="4237" y="2337829"/>
                  <a:pt x="3177" y="2246070"/>
                  <a:pt x="10593" y="2154757"/>
                </a:cubicBezTo>
                <a:cubicBezTo>
                  <a:pt x="25690" y="1999286"/>
                  <a:pt x="9931" y="1843813"/>
                  <a:pt x="5032" y="1688466"/>
                </a:cubicBezTo>
                <a:cubicBezTo>
                  <a:pt x="-3577" y="1402691"/>
                  <a:pt x="20393" y="1117045"/>
                  <a:pt x="9666" y="831270"/>
                </a:cubicBezTo>
                <a:cubicBezTo>
                  <a:pt x="3841" y="689908"/>
                  <a:pt x="16420" y="548673"/>
                  <a:pt x="9666" y="407311"/>
                </a:cubicBezTo>
                <a:cubicBezTo>
                  <a:pt x="4105" y="306755"/>
                  <a:pt x="397" y="206200"/>
                  <a:pt x="4105" y="105518"/>
                </a:cubicBezTo>
                <a:cubicBezTo>
                  <a:pt x="5164" y="78059"/>
                  <a:pt x="5826" y="50473"/>
                  <a:pt x="9534" y="23396"/>
                </a:cubicBezTo>
                <a:close/>
              </a:path>
            </a:pathLst>
          </a:custGeom>
        </p:spPr>
      </p:pic>
      <p:sp>
        <p:nvSpPr>
          <p:cNvPr id="3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4562856"/>
            <a:ext cx="18288" cy="1600200"/>
          </a:xfrm>
          <a:custGeom>
            <a:avLst/>
            <a:gdLst>
              <a:gd name="connsiteX0" fmla="*/ 0 w 18288"/>
              <a:gd name="connsiteY0" fmla="*/ 0 h 1600200"/>
              <a:gd name="connsiteX1" fmla="*/ 18288 w 18288"/>
              <a:gd name="connsiteY1" fmla="*/ 0 h 1600200"/>
              <a:gd name="connsiteX2" fmla="*/ 18288 w 18288"/>
              <a:gd name="connsiteY2" fmla="*/ 549402 h 1600200"/>
              <a:gd name="connsiteX3" fmla="*/ 18288 w 18288"/>
              <a:gd name="connsiteY3" fmla="*/ 1114806 h 1600200"/>
              <a:gd name="connsiteX4" fmla="*/ 18288 w 18288"/>
              <a:gd name="connsiteY4" fmla="*/ 1600200 h 1600200"/>
              <a:gd name="connsiteX5" fmla="*/ 0 w 18288"/>
              <a:gd name="connsiteY5" fmla="*/ 1600200 h 1600200"/>
              <a:gd name="connsiteX6" fmla="*/ 0 w 18288"/>
              <a:gd name="connsiteY6" fmla="*/ 1066800 h 1600200"/>
              <a:gd name="connsiteX7" fmla="*/ 0 w 18288"/>
              <a:gd name="connsiteY7" fmla="*/ 517398 h 1600200"/>
              <a:gd name="connsiteX8" fmla="*/ 0 w 18288"/>
              <a:gd name="connsiteY8" fmla="*/ 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" h="1600200" fill="none" extrusionOk="0">
                <a:moveTo>
                  <a:pt x="0" y="0"/>
                </a:moveTo>
                <a:cubicBezTo>
                  <a:pt x="4865" y="374"/>
                  <a:pt x="13608" y="53"/>
                  <a:pt x="18288" y="0"/>
                </a:cubicBezTo>
                <a:cubicBezTo>
                  <a:pt x="23286" y="215154"/>
                  <a:pt x="-6672" y="375145"/>
                  <a:pt x="18288" y="549402"/>
                </a:cubicBezTo>
                <a:cubicBezTo>
                  <a:pt x="43248" y="723659"/>
                  <a:pt x="44414" y="873011"/>
                  <a:pt x="18288" y="1114806"/>
                </a:cubicBezTo>
                <a:cubicBezTo>
                  <a:pt x="-7838" y="1356601"/>
                  <a:pt x="13030" y="1360490"/>
                  <a:pt x="18288" y="1600200"/>
                </a:cubicBezTo>
                <a:cubicBezTo>
                  <a:pt x="10638" y="1600772"/>
                  <a:pt x="4111" y="1599793"/>
                  <a:pt x="0" y="1600200"/>
                </a:cubicBezTo>
                <a:cubicBezTo>
                  <a:pt x="-6890" y="1375807"/>
                  <a:pt x="21339" y="1304563"/>
                  <a:pt x="0" y="1066800"/>
                </a:cubicBezTo>
                <a:cubicBezTo>
                  <a:pt x="-21339" y="829037"/>
                  <a:pt x="-23009" y="689986"/>
                  <a:pt x="0" y="517398"/>
                </a:cubicBezTo>
                <a:cubicBezTo>
                  <a:pt x="23009" y="344810"/>
                  <a:pt x="-9921" y="122345"/>
                  <a:pt x="0" y="0"/>
                </a:cubicBezTo>
                <a:close/>
              </a:path>
              <a:path w="18288" h="160020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1387" y="104987"/>
                  <a:pt x="17137" y="300374"/>
                  <a:pt x="18288" y="485394"/>
                </a:cubicBezTo>
                <a:cubicBezTo>
                  <a:pt x="19439" y="670414"/>
                  <a:pt x="37394" y="922400"/>
                  <a:pt x="18288" y="1050798"/>
                </a:cubicBezTo>
                <a:cubicBezTo>
                  <a:pt x="-818" y="1179196"/>
                  <a:pt x="6556" y="1394957"/>
                  <a:pt x="18288" y="1600200"/>
                </a:cubicBezTo>
                <a:cubicBezTo>
                  <a:pt x="12642" y="1600430"/>
                  <a:pt x="3803" y="1599869"/>
                  <a:pt x="0" y="1600200"/>
                </a:cubicBezTo>
                <a:cubicBezTo>
                  <a:pt x="10832" y="1355159"/>
                  <a:pt x="-10163" y="1159269"/>
                  <a:pt x="0" y="1034796"/>
                </a:cubicBezTo>
                <a:cubicBezTo>
                  <a:pt x="10163" y="910323"/>
                  <a:pt x="5178" y="626710"/>
                  <a:pt x="0" y="469392"/>
                </a:cubicBezTo>
                <a:cubicBezTo>
                  <a:pt x="-5178" y="312074"/>
                  <a:pt x="20387" y="137476"/>
                  <a:pt x="0" y="0"/>
                </a:cubicBezTo>
                <a:close/>
              </a:path>
            </a:pathLst>
          </a:custGeom>
          <a:solidFill>
            <a:srgbClr val="B89D7C"/>
          </a:solidFill>
          <a:ln w="34925">
            <a:solidFill>
              <a:srgbClr val="B89D7C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Content Placeholder 15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FE9B6155-41A8-44A4-9D92-7F4EA43B78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281" y="4619625"/>
            <a:ext cx="3076575" cy="1485900"/>
          </a:xfrm>
        </p:spPr>
      </p:pic>
    </p:spTree>
    <p:extLst>
      <p:ext uri="{BB962C8B-B14F-4D97-AF65-F5344CB8AC3E}">
        <p14:creationId xmlns:p14="http://schemas.microsoft.com/office/powerpoint/2010/main" val="125454172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223B30"/>
      </a:dk2>
      <a:lt2>
        <a:srgbClr val="E2E5E8"/>
      </a:lt2>
      <a:accent1>
        <a:srgbClr val="B89D7C"/>
      </a:accent1>
      <a:accent2>
        <a:srgbClr val="BA877F"/>
      </a:accent2>
      <a:accent3>
        <a:srgbClr val="C492A0"/>
      </a:accent3>
      <a:accent4>
        <a:srgbClr val="BA7FA8"/>
      </a:accent4>
      <a:accent5>
        <a:srgbClr val="BF93C5"/>
      </a:accent5>
      <a:accent6>
        <a:srgbClr val="9A7FBA"/>
      </a:accent6>
      <a:hlink>
        <a:srgbClr val="6383AB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246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Georgia Pro</vt:lpstr>
      <vt:lpstr>The Hand Bold</vt:lpstr>
      <vt:lpstr>The Serif Hand Black</vt:lpstr>
      <vt:lpstr>SketchyVTI</vt:lpstr>
      <vt:lpstr>From Communication to Consulting </vt:lpstr>
      <vt:lpstr>Agenda </vt:lpstr>
      <vt:lpstr>Take Me Back to UCSB!</vt:lpstr>
      <vt:lpstr>Graduating in a Recession –  First Job</vt:lpstr>
      <vt:lpstr>Following My Dreams! – Career in Sport</vt:lpstr>
      <vt:lpstr>It Was All a Dream  – Career Pivot </vt:lpstr>
      <vt:lpstr>Time for Upgrades – Upping My Skillset</vt:lpstr>
      <vt:lpstr>From Communication to Consulting – Today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Communication to Consulting </dc:title>
  <dc:creator>Matt Schermerhorn</dc:creator>
  <cp:lastModifiedBy>Ron Rice</cp:lastModifiedBy>
  <cp:revision>2</cp:revision>
  <dcterms:created xsi:type="dcterms:W3CDTF">2022-02-08T03:07:41Z</dcterms:created>
  <dcterms:modified xsi:type="dcterms:W3CDTF">2022-02-22T00:00:11Z</dcterms:modified>
</cp:coreProperties>
</file>