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Nunito"/>
      <p:regular r:id="rId16"/>
      <p:bold r:id="rId17"/>
      <p:italic r:id="rId18"/>
      <p:boldItalic r:id="rId19"/>
    </p:embeddedFont>
    <p:embeddedFont>
      <p:font typeface="Nunito Sans"/>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Sans-regular.fntdata"/><Relationship Id="rId11" Type="http://schemas.openxmlformats.org/officeDocument/2006/relationships/slide" Target="slides/slide6.xml"/><Relationship Id="rId22" Type="http://schemas.openxmlformats.org/officeDocument/2006/relationships/font" Target="fonts/NunitoSans-italic.fntdata"/><Relationship Id="rId10" Type="http://schemas.openxmlformats.org/officeDocument/2006/relationships/slide" Target="slides/slide5.xml"/><Relationship Id="rId21" Type="http://schemas.openxmlformats.org/officeDocument/2006/relationships/font" Target="fonts/NunitoSans-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Nunito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bold.fntdata"/><Relationship Id="rId16" Type="http://schemas.openxmlformats.org/officeDocument/2006/relationships/font" Target="fonts/Nunito-regular.fntdata"/><Relationship Id="rId5" Type="http://schemas.openxmlformats.org/officeDocument/2006/relationships/notesMaster" Target="notesMasters/notesMaster1.xml"/><Relationship Id="rId19" Type="http://schemas.openxmlformats.org/officeDocument/2006/relationships/font" Target="fonts/Nunito-boldItalic.fntdata"/><Relationship Id="rId6" Type="http://schemas.openxmlformats.org/officeDocument/2006/relationships/slide" Target="slides/slide1.xml"/><Relationship Id="rId18"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fcdb416718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fcdb416718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fcdb41671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fcdb41671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cdb416718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fcdb416718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cdb416718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fcdb41671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fcdb41671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fcdb41671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fcdb416718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fcdb416718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097c5dd0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0097c5dd0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fcdb416718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fcdb416718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d8c1eea0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fd8c1eea0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3800"/>
              <a:buNone/>
              <a:defRPr sz="3800">
                <a:solidFill>
                  <a:schemeClr val="accent5"/>
                </a:solidFill>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1600"/>
              <a:buNone/>
              <a:defRPr sz="1600">
                <a:solidFill>
                  <a:schemeClr val="accent5"/>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mailto:Claire.Knowles@infineon.com" TargetMode="External"/><Relationship Id="rId4" Type="http://schemas.openxmlformats.org/officeDocument/2006/relationships/hyperlink" Target="https://www.linkedin.com/in/claireoknowl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12.jpg"/><Relationship Id="rId7"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blog.hubspot.com/marketing/what-is-marketing#:~:text=The%20purpose%20of%20marketing%20is%20to%20research%20and,our%20consumer%20want%20to%20communicate%20with%20our%20business%3F%22"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Claire Knowles </a:t>
            </a:r>
            <a:endParaRPr/>
          </a:p>
        </p:txBody>
      </p:sp>
      <p:sp>
        <p:nvSpPr>
          <p:cNvPr id="129" name="Google Shape;129;p13"/>
          <p:cNvSpPr txBox="1"/>
          <p:nvPr>
            <p:ph idx="1" type="subTitle"/>
          </p:nvPr>
        </p:nvSpPr>
        <p:spPr>
          <a:xfrm>
            <a:off x="1891350" y="3146333"/>
            <a:ext cx="5361300" cy="52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lang="en" sz="1860">
                <a:latin typeface="Arial"/>
                <a:ea typeface="Arial"/>
                <a:cs typeface="Arial"/>
                <a:sym typeface="Arial"/>
              </a:rPr>
              <a:t>Marketing Communications (MarCom) Manager</a:t>
            </a:r>
            <a:endParaRPr sz="1860">
              <a:latin typeface="Arial"/>
              <a:ea typeface="Arial"/>
              <a:cs typeface="Arial"/>
              <a:sym typeface="Arial"/>
            </a:endParaRPr>
          </a:p>
          <a:p>
            <a:pPr indent="0" lvl="0" marL="0" rtl="0" algn="ctr">
              <a:lnSpc>
                <a:spcPct val="80000"/>
              </a:lnSpc>
              <a:spcBef>
                <a:spcPts val="0"/>
              </a:spcBef>
              <a:spcAft>
                <a:spcPts val="0"/>
              </a:spcAft>
              <a:buSzPts val="935"/>
              <a:buNone/>
            </a:pPr>
            <a:r>
              <a:rPr lang="en" sz="1860">
                <a:latin typeface="Arial"/>
                <a:ea typeface="Arial"/>
                <a:cs typeface="Arial"/>
                <a:sym typeface="Arial"/>
              </a:rPr>
              <a:t>Infineon Technologies</a:t>
            </a:r>
            <a:endParaRPr sz="186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txBox="1"/>
          <p:nvPr>
            <p:ph type="title"/>
          </p:nvPr>
        </p:nvSpPr>
        <p:spPr>
          <a:xfrm>
            <a:off x="598075" y="1301150"/>
            <a:ext cx="7710600" cy="25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dk2"/>
                </a:solidFill>
              </a:rPr>
              <a:t>Keep in touch</a:t>
            </a:r>
            <a:endParaRPr b="1">
              <a:solidFill>
                <a:schemeClr val="dk2"/>
              </a:solidFill>
            </a:endParaRPr>
          </a:p>
          <a:p>
            <a:pPr indent="0" lvl="0" marL="0" rtl="0" algn="ctr">
              <a:spcBef>
                <a:spcPts val="0"/>
              </a:spcBef>
              <a:spcAft>
                <a:spcPts val="0"/>
              </a:spcAft>
              <a:buNone/>
            </a:pPr>
            <a:r>
              <a:t/>
            </a:r>
            <a:endParaRPr b="1">
              <a:solidFill>
                <a:schemeClr val="dk2"/>
              </a:solidFill>
            </a:endParaRPr>
          </a:p>
          <a:p>
            <a:pPr indent="0" lvl="0" marL="0" rtl="0" algn="ctr">
              <a:spcBef>
                <a:spcPts val="0"/>
              </a:spcBef>
              <a:spcAft>
                <a:spcPts val="0"/>
              </a:spcAft>
              <a:buNone/>
            </a:pPr>
            <a:r>
              <a:rPr lang="en" sz="2600" u="sng">
                <a:solidFill>
                  <a:schemeClr val="hlink"/>
                </a:solidFill>
                <a:latin typeface="Arial"/>
                <a:ea typeface="Arial"/>
                <a:cs typeface="Arial"/>
                <a:sym typeface="Arial"/>
                <a:hlinkClick r:id="rId3"/>
              </a:rPr>
              <a:t>Claire.Knowles@infineon.com</a:t>
            </a:r>
            <a:endParaRPr sz="2600">
              <a:latin typeface="Arial"/>
              <a:ea typeface="Arial"/>
              <a:cs typeface="Arial"/>
              <a:sym typeface="Arial"/>
            </a:endParaRPr>
          </a:p>
          <a:p>
            <a:pPr indent="0" lvl="0" marL="0" rtl="0" algn="ctr">
              <a:spcBef>
                <a:spcPts val="0"/>
              </a:spcBef>
              <a:spcAft>
                <a:spcPts val="0"/>
              </a:spcAft>
              <a:buNone/>
            </a:pPr>
            <a:r>
              <a:rPr lang="en" sz="2600" u="sng">
                <a:solidFill>
                  <a:schemeClr val="hlink"/>
                </a:solidFill>
                <a:latin typeface="Arial"/>
                <a:ea typeface="Arial"/>
                <a:cs typeface="Arial"/>
                <a:sym typeface="Arial"/>
                <a:hlinkClick r:id="rId4"/>
              </a:rPr>
              <a:t>https://www.linkedin.com/in/claireoknowles/</a:t>
            </a:r>
            <a:r>
              <a:rPr lang="en" sz="2600">
                <a:latin typeface="Arial"/>
                <a:ea typeface="Arial"/>
                <a:cs typeface="Arial"/>
                <a:sym typeface="Arial"/>
              </a:rPr>
              <a:t> </a:t>
            </a:r>
            <a:endParaRPr sz="26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My Time @ UCSB</a:t>
            </a:r>
            <a:endParaRPr>
              <a:solidFill>
                <a:schemeClr val="dk2"/>
              </a:solidFill>
            </a:endParaRPr>
          </a:p>
        </p:txBody>
      </p:sp>
      <p:sp>
        <p:nvSpPr>
          <p:cNvPr id="135" name="Google Shape;135;p14"/>
          <p:cNvSpPr txBox="1"/>
          <p:nvPr>
            <p:ph idx="1" type="body"/>
          </p:nvPr>
        </p:nvSpPr>
        <p:spPr>
          <a:xfrm>
            <a:off x="819150" y="1677875"/>
            <a:ext cx="7505700" cy="2941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1602">
                <a:latin typeface="Arial"/>
                <a:ea typeface="Arial"/>
                <a:cs typeface="Arial"/>
                <a:sym typeface="Arial"/>
              </a:rPr>
              <a:t>Graduated in 2015 with B.A.s in Communication &amp; Global Studies </a:t>
            </a:r>
            <a:endParaRPr sz="1602">
              <a:latin typeface="Arial"/>
              <a:ea typeface="Arial"/>
              <a:cs typeface="Arial"/>
              <a:sym typeface="Arial"/>
            </a:endParaRPr>
          </a:p>
          <a:p>
            <a:pPr indent="0" lvl="0" marL="0" rtl="0" algn="l">
              <a:lnSpc>
                <a:spcPct val="95000"/>
              </a:lnSpc>
              <a:spcBef>
                <a:spcPts val="1200"/>
              </a:spcBef>
              <a:spcAft>
                <a:spcPts val="0"/>
              </a:spcAft>
              <a:buSzPts val="1018"/>
              <a:buNone/>
            </a:pPr>
            <a:r>
              <a:rPr lang="en" sz="1602">
                <a:latin typeface="Arial"/>
                <a:ea typeface="Arial"/>
                <a:cs typeface="Arial"/>
                <a:sym typeface="Arial"/>
              </a:rPr>
              <a:t>Spent my </a:t>
            </a:r>
            <a:r>
              <a:rPr lang="en" sz="1602">
                <a:latin typeface="Arial"/>
                <a:ea typeface="Arial"/>
                <a:cs typeface="Arial"/>
                <a:sym typeface="Arial"/>
              </a:rPr>
              <a:t>junior year in South America</a:t>
            </a:r>
            <a:endParaRPr sz="1602">
              <a:latin typeface="Arial"/>
              <a:ea typeface="Arial"/>
              <a:cs typeface="Arial"/>
              <a:sym typeface="Arial"/>
            </a:endParaRPr>
          </a:p>
          <a:p>
            <a:pPr indent="0" lvl="0" marL="0" rtl="0" algn="l">
              <a:lnSpc>
                <a:spcPct val="95000"/>
              </a:lnSpc>
              <a:spcBef>
                <a:spcPts val="1200"/>
              </a:spcBef>
              <a:spcAft>
                <a:spcPts val="0"/>
              </a:spcAft>
              <a:buSzPts val="1018"/>
              <a:buNone/>
            </a:pPr>
            <a:r>
              <a:rPr lang="en" sz="1602">
                <a:latin typeface="Arial"/>
                <a:ea typeface="Arial"/>
                <a:cs typeface="Arial"/>
                <a:sym typeface="Arial"/>
              </a:rPr>
              <a:t>Team Manager of UCSB’s PowerSave Campus Program</a:t>
            </a:r>
            <a:endParaRPr sz="1602">
              <a:latin typeface="Arial"/>
              <a:ea typeface="Arial"/>
              <a:cs typeface="Arial"/>
              <a:sym typeface="Arial"/>
            </a:endParaRPr>
          </a:p>
          <a:p>
            <a:pPr indent="0" lvl="0" marL="0" rtl="0" algn="l">
              <a:lnSpc>
                <a:spcPct val="95000"/>
              </a:lnSpc>
              <a:spcBef>
                <a:spcPts val="1200"/>
              </a:spcBef>
              <a:spcAft>
                <a:spcPts val="0"/>
              </a:spcAft>
              <a:buSzPts val="1018"/>
              <a:buNone/>
            </a:pPr>
            <a:r>
              <a:t/>
            </a:r>
            <a:endParaRPr sz="1602">
              <a:latin typeface="Arial"/>
              <a:ea typeface="Arial"/>
              <a:cs typeface="Arial"/>
              <a:sym typeface="Arial"/>
            </a:endParaRPr>
          </a:p>
          <a:p>
            <a:pPr indent="0" lvl="0" marL="0" rtl="0" algn="l">
              <a:lnSpc>
                <a:spcPct val="95000"/>
              </a:lnSpc>
              <a:spcBef>
                <a:spcPts val="1200"/>
              </a:spcBef>
              <a:spcAft>
                <a:spcPts val="0"/>
              </a:spcAft>
              <a:buSzPts val="1018"/>
              <a:buNone/>
            </a:pPr>
            <a:r>
              <a:rPr lang="en" sz="1602">
                <a:latin typeface="Arial"/>
                <a:ea typeface="Arial"/>
                <a:cs typeface="Arial"/>
                <a:sym typeface="Arial"/>
              </a:rPr>
              <a:t>Did summer internships in:</a:t>
            </a:r>
            <a:endParaRPr sz="1602">
              <a:latin typeface="Arial"/>
              <a:ea typeface="Arial"/>
              <a:cs typeface="Arial"/>
              <a:sym typeface="Arial"/>
            </a:endParaRPr>
          </a:p>
          <a:p>
            <a:pPr indent="-330358" lvl="0" marL="457200" rtl="0" algn="l">
              <a:lnSpc>
                <a:spcPct val="95000"/>
              </a:lnSpc>
              <a:spcBef>
                <a:spcPts val="1200"/>
              </a:spcBef>
              <a:spcAft>
                <a:spcPts val="0"/>
              </a:spcAft>
              <a:buSzPts val="1603"/>
              <a:buFont typeface="Arial"/>
              <a:buChar char="-"/>
            </a:pPr>
            <a:r>
              <a:rPr lang="en" sz="1602">
                <a:latin typeface="Arial"/>
                <a:ea typeface="Arial"/>
                <a:cs typeface="Arial"/>
                <a:sym typeface="Arial"/>
              </a:rPr>
              <a:t>Sports Marketing</a:t>
            </a:r>
            <a:endParaRPr sz="1602">
              <a:latin typeface="Arial"/>
              <a:ea typeface="Arial"/>
              <a:cs typeface="Arial"/>
              <a:sym typeface="Arial"/>
            </a:endParaRPr>
          </a:p>
          <a:p>
            <a:pPr indent="-330358" lvl="0" marL="457200" rtl="0" algn="l">
              <a:lnSpc>
                <a:spcPct val="95000"/>
              </a:lnSpc>
              <a:spcBef>
                <a:spcPts val="0"/>
              </a:spcBef>
              <a:spcAft>
                <a:spcPts val="0"/>
              </a:spcAft>
              <a:buSzPts val="1603"/>
              <a:buFont typeface="Arial"/>
              <a:buChar char="-"/>
            </a:pPr>
            <a:r>
              <a:rPr lang="en" sz="1602">
                <a:latin typeface="Arial"/>
                <a:ea typeface="Arial"/>
                <a:cs typeface="Arial"/>
                <a:sym typeface="Arial"/>
              </a:rPr>
              <a:t>Journalism</a:t>
            </a:r>
            <a:endParaRPr sz="1602">
              <a:latin typeface="Arial"/>
              <a:ea typeface="Arial"/>
              <a:cs typeface="Arial"/>
              <a:sym typeface="Arial"/>
            </a:endParaRPr>
          </a:p>
          <a:p>
            <a:pPr indent="-330358" lvl="0" marL="457200" rtl="0" algn="l">
              <a:lnSpc>
                <a:spcPct val="95000"/>
              </a:lnSpc>
              <a:spcBef>
                <a:spcPts val="0"/>
              </a:spcBef>
              <a:spcAft>
                <a:spcPts val="0"/>
              </a:spcAft>
              <a:buSzPts val="1603"/>
              <a:buFont typeface="Arial"/>
              <a:buChar char="-"/>
            </a:pPr>
            <a:r>
              <a:rPr lang="en" sz="1602">
                <a:latin typeface="Arial"/>
                <a:ea typeface="Arial"/>
                <a:cs typeface="Arial"/>
                <a:sym typeface="Arial"/>
              </a:rPr>
              <a:t>Global Marketing Communications </a:t>
            </a:r>
            <a:endParaRPr sz="1602">
              <a:latin typeface="Arial"/>
              <a:ea typeface="Arial"/>
              <a:cs typeface="Arial"/>
              <a:sym typeface="Arial"/>
            </a:endParaRPr>
          </a:p>
        </p:txBody>
      </p:sp>
      <p:pic>
        <p:nvPicPr>
          <p:cNvPr id="136" name="Google Shape;136;p14"/>
          <p:cNvPicPr preferRelativeResize="0"/>
          <p:nvPr/>
        </p:nvPicPr>
        <p:blipFill rotWithShape="1">
          <a:blip r:embed="rId3">
            <a:alphaModFix/>
          </a:blip>
          <a:srcRect b="4452" l="0" r="0" t="15174"/>
          <a:stretch/>
        </p:blipFill>
        <p:spPr>
          <a:xfrm>
            <a:off x="5857850" y="2880300"/>
            <a:ext cx="2884398" cy="1738775"/>
          </a:xfrm>
          <a:prstGeom prst="rect">
            <a:avLst/>
          </a:prstGeom>
          <a:noFill/>
          <a:ln>
            <a:noFill/>
          </a:ln>
        </p:spPr>
      </p:pic>
      <p:pic>
        <p:nvPicPr>
          <p:cNvPr id="137" name="Google Shape;137;p14"/>
          <p:cNvPicPr preferRelativeResize="0"/>
          <p:nvPr/>
        </p:nvPicPr>
        <p:blipFill>
          <a:blip r:embed="rId4">
            <a:alphaModFix/>
          </a:blip>
          <a:stretch>
            <a:fillRect/>
          </a:stretch>
        </p:blipFill>
        <p:spPr>
          <a:xfrm>
            <a:off x="7139975" y="556975"/>
            <a:ext cx="1602275" cy="2136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p:nvPr/>
        </p:nvSpPr>
        <p:spPr>
          <a:xfrm>
            <a:off x="956925" y="1987475"/>
            <a:ext cx="6928550" cy="2122025"/>
          </a:xfrm>
          <a:custGeom>
            <a:rect b="b" l="l" r="r" t="t"/>
            <a:pathLst>
              <a:path extrusionOk="0" h="84881" w="277142">
                <a:moveTo>
                  <a:pt x="0" y="52999"/>
                </a:moveTo>
                <a:cubicBezTo>
                  <a:pt x="8956" y="58152"/>
                  <a:pt x="29629" y="90724"/>
                  <a:pt x="53736" y="83915"/>
                </a:cubicBezTo>
                <a:cubicBezTo>
                  <a:pt x="77843" y="77106"/>
                  <a:pt x="111090" y="17911"/>
                  <a:pt x="144644" y="12145"/>
                </a:cubicBezTo>
                <a:cubicBezTo>
                  <a:pt x="178198" y="6379"/>
                  <a:pt x="232976" y="51343"/>
                  <a:pt x="255059" y="49319"/>
                </a:cubicBezTo>
                <a:cubicBezTo>
                  <a:pt x="277142" y="47295"/>
                  <a:pt x="273462" y="8220"/>
                  <a:pt x="277142" y="0"/>
                </a:cubicBezTo>
              </a:path>
            </a:pathLst>
          </a:custGeom>
          <a:noFill/>
          <a:ln cap="flat" cmpd="sng" w="38100">
            <a:solidFill>
              <a:schemeClr val="dk2"/>
            </a:solidFill>
            <a:prstDash val="solid"/>
            <a:round/>
            <a:headEnd len="med" w="med" type="none"/>
            <a:tailEnd len="med" w="med" type="stealth"/>
          </a:ln>
        </p:spPr>
      </p:sp>
      <p:pic>
        <p:nvPicPr>
          <p:cNvPr id="143" name="Google Shape;143;p15"/>
          <p:cNvPicPr preferRelativeResize="0"/>
          <p:nvPr/>
        </p:nvPicPr>
        <p:blipFill rotWithShape="1">
          <a:blip r:embed="rId3">
            <a:alphaModFix/>
          </a:blip>
          <a:srcRect b="23076" l="0" r="0" t="0"/>
          <a:stretch/>
        </p:blipFill>
        <p:spPr>
          <a:xfrm>
            <a:off x="5768750" y="429653"/>
            <a:ext cx="3018424" cy="1548624"/>
          </a:xfrm>
          <a:prstGeom prst="rect">
            <a:avLst/>
          </a:prstGeom>
          <a:noFill/>
          <a:ln>
            <a:noFill/>
          </a:ln>
        </p:spPr>
      </p:pic>
      <p:pic>
        <p:nvPicPr>
          <p:cNvPr id="144" name="Google Shape;144;p15"/>
          <p:cNvPicPr preferRelativeResize="0"/>
          <p:nvPr/>
        </p:nvPicPr>
        <p:blipFill rotWithShape="1">
          <a:blip r:embed="rId4">
            <a:alphaModFix/>
          </a:blip>
          <a:srcRect b="13455" l="0" r="0" t="18070"/>
          <a:stretch/>
        </p:blipFill>
        <p:spPr>
          <a:xfrm>
            <a:off x="5983875" y="3225549"/>
            <a:ext cx="2714476" cy="1393974"/>
          </a:xfrm>
          <a:prstGeom prst="rect">
            <a:avLst/>
          </a:prstGeom>
          <a:noFill/>
          <a:ln>
            <a:noFill/>
          </a:ln>
        </p:spPr>
      </p:pic>
      <p:pic>
        <p:nvPicPr>
          <p:cNvPr id="145" name="Google Shape;145;p15"/>
          <p:cNvPicPr preferRelativeResize="0"/>
          <p:nvPr/>
        </p:nvPicPr>
        <p:blipFill>
          <a:blip r:embed="rId5">
            <a:alphaModFix/>
          </a:blip>
          <a:stretch>
            <a:fillRect/>
          </a:stretch>
        </p:blipFill>
        <p:spPr>
          <a:xfrm>
            <a:off x="549030" y="1527750"/>
            <a:ext cx="2745000" cy="1830000"/>
          </a:xfrm>
          <a:prstGeom prst="rect">
            <a:avLst/>
          </a:prstGeom>
          <a:noFill/>
          <a:ln>
            <a:noFill/>
          </a:ln>
        </p:spPr>
      </p:pic>
      <p:sp>
        <p:nvSpPr>
          <p:cNvPr id="146" name="Google Shape;146;p1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What Happened Next?</a:t>
            </a:r>
            <a:endParaRPr>
              <a:solidFill>
                <a:schemeClr val="dk2"/>
              </a:solidFill>
            </a:endParaRPr>
          </a:p>
        </p:txBody>
      </p:sp>
      <p:pic>
        <p:nvPicPr>
          <p:cNvPr id="147" name="Google Shape;147;p15"/>
          <p:cNvPicPr preferRelativeResize="0"/>
          <p:nvPr/>
        </p:nvPicPr>
        <p:blipFill>
          <a:blip r:embed="rId6">
            <a:alphaModFix/>
          </a:blip>
          <a:stretch>
            <a:fillRect/>
          </a:stretch>
        </p:blipFill>
        <p:spPr>
          <a:xfrm>
            <a:off x="4572000" y="1527750"/>
            <a:ext cx="1779876" cy="1776400"/>
          </a:xfrm>
          <a:prstGeom prst="rect">
            <a:avLst/>
          </a:prstGeom>
          <a:noFill/>
          <a:ln>
            <a:noFill/>
          </a:ln>
        </p:spPr>
      </p:pic>
      <p:pic>
        <p:nvPicPr>
          <p:cNvPr id="148" name="Google Shape;148;p15"/>
          <p:cNvPicPr preferRelativeResize="0"/>
          <p:nvPr/>
        </p:nvPicPr>
        <p:blipFill>
          <a:blip r:embed="rId7">
            <a:alphaModFix/>
          </a:blip>
          <a:stretch>
            <a:fillRect/>
          </a:stretch>
        </p:blipFill>
        <p:spPr>
          <a:xfrm>
            <a:off x="2277850" y="3133050"/>
            <a:ext cx="2976076" cy="1486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idx="1" type="body"/>
          </p:nvPr>
        </p:nvSpPr>
        <p:spPr>
          <a:xfrm>
            <a:off x="819150" y="1839725"/>
            <a:ext cx="7505700" cy="2448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 sz="1400">
                <a:highlight>
                  <a:srgbClr val="FFFFFF"/>
                </a:highlight>
                <a:latin typeface="Arial"/>
                <a:ea typeface="Arial"/>
                <a:cs typeface="Arial"/>
                <a:sym typeface="Arial"/>
              </a:rPr>
              <a:t>A semiconductor is a material that has certain unique properties in the way it reacts to electrical current.</a:t>
            </a:r>
            <a:endParaRPr>
              <a:highlight>
                <a:srgbClr val="FFFFFF"/>
              </a:highlight>
              <a:latin typeface="Arial"/>
              <a:ea typeface="Arial"/>
              <a:cs typeface="Arial"/>
              <a:sym typeface="Arial"/>
            </a:endParaRPr>
          </a:p>
          <a:p>
            <a:pPr indent="0" lvl="0" marL="0" rtl="0" algn="l">
              <a:lnSpc>
                <a:spcPct val="105000"/>
              </a:lnSpc>
              <a:spcBef>
                <a:spcPts val="1200"/>
              </a:spcBef>
              <a:spcAft>
                <a:spcPts val="0"/>
              </a:spcAft>
              <a:buNone/>
            </a:pPr>
            <a:r>
              <a:rPr lang="en">
                <a:highlight>
                  <a:srgbClr val="FFFFFF"/>
                </a:highlight>
                <a:latin typeface="Arial"/>
                <a:ea typeface="Arial"/>
                <a:cs typeface="Arial"/>
                <a:sym typeface="Arial"/>
              </a:rPr>
              <a:t>While a semiconductor is not an invention and no one invented the semiconductor, there are many inventions that are semiconductor devices. The discovery of semiconductor materials allowed for tremendous and important advancements in the field of electronics. We needed semiconductors for the miniaturization of computers and computer parts. Semiconductors are employed in the manufacture of various kinds of electronic devices. </a:t>
            </a:r>
            <a:endParaRPr>
              <a:latin typeface="Arial"/>
              <a:ea typeface="Arial"/>
              <a:cs typeface="Arial"/>
              <a:sym typeface="Arial"/>
            </a:endParaRPr>
          </a:p>
          <a:p>
            <a:pPr indent="0" lvl="0" marL="0" rtl="0" algn="l">
              <a:lnSpc>
                <a:spcPct val="105000"/>
              </a:lnSpc>
              <a:spcBef>
                <a:spcPts val="1200"/>
              </a:spcBef>
              <a:spcAft>
                <a:spcPts val="0"/>
              </a:spcAft>
              <a:buNone/>
            </a:pPr>
            <a:r>
              <a:t/>
            </a:r>
            <a:endParaRPr>
              <a:latin typeface="Arial"/>
              <a:ea typeface="Arial"/>
              <a:cs typeface="Arial"/>
              <a:sym typeface="Arial"/>
            </a:endParaRPr>
          </a:p>
          <a:p>
            <a:pPr indent="0" lvl="0" marL="0" rtl="0" algn="l">
              <a:lnSpc>
                <a:spcPct val="105000"/>
              </a:lnSpc>
              <a:spcBef>
                <a:spcPts val="1200"/>
              </a:spcBef>
              <a:spcAft>
                <a:spcPts val="1200"/>
              </a:spcAft>
              <a:buNone/>
            </a:pPr>
            <a:r>
              <a:t/>
            </a:r>
            <a:endParaRPr>
              <a:latin typeface="Arial"/>
              <a:ea typeface="Arial"/>
              <a:cs typeface="Arial"/>
              <a:sym typeface="Arial"/>
            </a:endParaRPr>
          </a:p>
        </p:txBody>
      </p:sp>
      <p:sp>
        <p:nvSpPr>
          <p:cNvPr id="154" name="Google Shape;154;p1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What is a Semiconductor?</a:t>
            </a:r>
            <a:endParaRPr>
              <a:solidFill>
                <a:schemeClr val="dk2"/>
              </a:solidFill>
            </a:endParaRPr>
          </a:p>
        </p:txBody>
      </p:sp>
      <p:pic>
        <p:nvPicPr>
          <p:cNvPr id="155" name="Google Shape;155;p16"/>
          <p:cNvPicPr preferRelativeResize="0"/>
          <p:nvPr/>
        </p:nvPicPr>
        <p:blipFill>
          <a:blip r:embed="rId3">
            <a:alphaModFix/>
          </a:blip>
          <a:stretch>
            <a:fillRect/>
          </a:stretch>
        </p:blipFill>
        <p:spPr>
          <a:xfrm>
            <a:off x="7116301" y="3693950"/>
            <a:ext cx="1655700" cy="1103524"/>
          </a:xfrm>
          <a:prstGeom prst="rect">
            <a:avLst/>
          </a:prstGeom>
          <a:noFill/>
          <a:ln>
            <a:noFill/>
          </a:ln>
        </p:spPr>
      </p:pic>
      <p:pic>
        <p:nvPicPr>
          <p:cNvPr id="156" name="Google Shape;156;p16"/>
          <p:cNvPicPr preferRelativeResize="0"/>
          <p:nvPr/>
        </p:nvPicPr>
        <p:blipFill>
          <a:blip r:embed="rId4">
            <a:alphaModFix/>
          </a:blip>
          <a:stretch>
            <a:fillRect/>
          </a:stretch>
        </p:blipFill>
        <p:spPr>
          <a:xfrm>
            <a:off x="5561208" y="3693950"/>
            <a:ext cx="1471365" cy="1103524"/>
          </a:xfrm>
          <a:prstGeom prst="rect">
            <a:avLst/>
          </a:prstGeom>
          <a:noFill/>
          <a:ln>
            <a:noFill/>
          </a:ln>
        </p:spPr>
      </p:pic>
      <p:pic>
        <p:nvPicPr>
          <p:cNvPr id="157" name="Google Shape;157;p16"/>
          <p:cNvPicPr preferRelativeResize="0"/>
          <p:nvPr/>
        </p:nvPicPr>
        <p:blipFill>
          <a:blip r:embed="rId5">
            <a:alphaModFix/>
          </a:blip>
          <a:stretch>
            <a:fillRect/>
          </a:stretch>
        </p:blipFill>
        <p:spPr>
          <a:xfrm>
            <a:off x="6278225" y="397454"/>
            <a:ext cx="2493773" cy="1402750"/>
          </a:xfrm>
          <a:prstGeom prst="rect">
            <a:avLst/>
          </a:prstGeom>
          <a:noFill/>
          <a:ln>
            <a:noFill/>
          </a:ln>
        </p:spPr>
      </p:pic>
      <p:pic>
        <p:nvPicPr>
          <p:cNvPr id="158" name="Google Shape;158;p16"/>
          <p:cNvPicPr preferRelativeResize="0"/>
          <p:nvPr/>
        </p:nvPicPr>
        <p:blipFill>
          <a:blip r:embed="rId6">
            <a:alphaModFix/>
          </a:blip>
          <a:stretch>
            <a:fillRect/>
          </a:stretch>
        </p:blipFill>
        <p:spPr>
          <a:xfrm>
            <a:off x="3821786" y="3693950"/>
            <a:ext cx="1655685" cy="1103524"/>
          </a:xfrm>
          <a:prstGeom prst="rect">
            <a:avLst/>
          </a:prstGeom>
          <a:noFill/>
          <a:ln>
            <a:noFill/>
          </a:ln>
        </p:spPr>
      </p:pic>
      <p:pic>
        <p:nvPicPr>
          <p:cNvPr id="159" name="Google Shape;159;p16"/>
          <p:cNvPicPr preferRelativeResize="0"/>
          <p:nvPr/>
        </p:nvPicPr>
        <p:blipFill>
          <a:blip r:embed="rId7">
            <a:alphaModFix/>
          </a:blip>
          <a:stretch>
            <a:fillRect/>
          </a:stretch>
        </p:blipFill>
        <p:spPr>
          <a:xfrm>
            <a:off x="1776230" y="3693950"/>
            <a:ext cx="1961820" cy="11035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7"/>
          <p:cNvSpPr txBox="1"/>
          <p:nvPr>
            <p:ph idx="1" type="body"/>
          </p:nvPr>
        </p:nvSpPr>
        <p:spPr>
          <a:xfrm>
            <a:off x="819150" y="1691450"/>
            <a:ext cx="7505700" cy="24480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i="1" lang="en" sz="1500">
                <a:latin typeface="Arial"/>
                <a:ea typeface="Arial"/>
                <a:cs typeface="Arial"/>
                <a:sym typeface="Arial"/>
              </a:rPr>
              <a:t>“Marketing refers to any actions a company takes to attract an audience to the company's product or services through high-quality messaging. Marketing aims to deliver standalone value for prospects and consumers through content, with the long-term goal of demonstrating product value, strengthening brand loyalty, and ultimately increasing sales.”* </a:t>
            </a:r>
            <a:endParaRPr i="1" sz="1500">
              <a:latin typeface="Arial"/>
              <a:ea typeface="Arial"/>
              <a:cs typeface="Arial"/>
              <a:sym typeface="Arial"/>
            </a:endParaRPr>
          </a:p>
          <a:p>
            <a:pPr indent="0" lvl="0" marL="0" rtl="0" algn="l">
              <a:spcBef>
                <a:spcPts val="1200"/>
              </a:spcBef>
              <a:spcAft>
                <a:spcPts val="0"/>
              </a:spcAft>
              <a:buNone/>
            </a:pPr>
            <a:r>
              <a:t/>
            </a:r>
            <a:endParaRPr>
              <a:latin typeface="Arial"/>
              <a:ea typeface="Arial"/>
              <a:cs typeface="Arial"/>
              <a:sym typeface="Arial"/>
            </a:endParaRPr>
          </a:p>
          <a:p>
            <a:pPr indent="0" lvl="0" marL="0" rtl="0" algn="l">
              <a:spcBef>
                <a:spcPts val="1200"/>
              </a:spcBef>
              <a:spcAft>
                <a:spcPts val="0"/>
              </a:spcAft>
              <a:buNone/>
            </a:pPr>
            <a:r>
              <a:t/>
            </a:r>
            <a:endParaRPr>
              <a:latin typeface="Arial"/>
              <a:ea typeface="Arial"/>
              <a:cs typeface="Arial"/>
              <a:sym typeface="Arial"/>
            </a:endParaRPr>
          </a:p>
          <a:p>
            <a:pPr indent="0" lvl="0" marL="0" rtl="0" algn="l">
              <a:spcBef>
                <a:spcPts val="1200"/>
              </a:spcBef>
              <a:spcAft>
                <a:spcPts val="0"/>
              </a:spcAft>
              <a:buNone/>
            </a:pPr>
            <a:r>
              <a:t/>
            </a:r>
            <a:endParaRPr>
              <a:latin typeface="Arial"/>
              <a:ea typeface="Arial"/>
              <a:cs typeface="Arial"/>
              <a:sym typeface="Arial"/>
            </a:endParaRPr>
          </a:p>
          <a:p>
            <a:pPr indent="0" lvl="0" marL="0" rtl="0" algn="r">
              <a:spcBef>
                <a:spcPts val="1200"/>
              </a:spcBef>
              <a:spcAft>
                <a:spcPts val="1200"/>
              </a:spcAft>
              <a:buNone/>
            </a:pPr>
            <a:r>
              <a:rPr lang="en">
                <a:latin typeface="Arial"/>
                <a:ea typeface="Arial"/>
                <a:cs typeface="Arial"/>
                <a:sym typeface="Arial"/>
              </a:rPr>
              <a:t>*Definition from </a:t>
            </a:r>
            <a:r>
              <a:rPr lang="en" u="sng">
                <a:solidFill>
                  <a:schemeClr val="hlink"/>
                </a:solidFill>
                <a:latin typeface="Arial"/>
                <a:ea typeface="Arial"/>
                <a:cs typeface="Arial"/>
                <a:sym typeface="Arial"/>
                <a:hlinkClick r:id="rId3"/>
              </a:rPr>
              <a:t>Hubspot</a:t>
            </a:r>
            <a:endParaRPr>
              <a:latin typeface="Arial"/>
              <a:ea typeface="Arial"/>
              <a:cs typeface="Arial"/>
              <a:sym typeface="Arial"/>
            </a:endParaRPr>
          </a:p>
        </p:txBody>
      </p:sp>
      <p:sp>
        <p:nvSpPr>
          <p:cNvPr id="165" name="Google Shape;165;p1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What is Marketing?</a:t>
            </a:r>
            <a:endParaRPr>
              <a:solidFill>
                <a:schemeClr val="dk2"/>
              </a:solidFill>
            </a:endParaRPr>
          </a:p>
        </p:txBody>
      </p:sp>
      <p:pic>
        <p:nvPicPr>
          <p:cNvPr id="166" name="Google Shape;166;p17"/>
          <p:cNvPicPr preferRelativeResize="0"/>
          <p:nvPr/>
        </p:nvPicPr>
        <p:blipFill>
          <a:blip r:embed="rId4">
            <a:alphaModFix/>
          </a:blip>
          <a:stretch>
            <a:fillRect/>
          </a:stretch>
        </p:blipFill>
        <p:spPr>
          <a:xfrm>
            <a:off x="819151" y="2853251"/>
            <a:ext cx="3139502" cy="20924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Font typeface="Arial"/>
              <a:buChar char="●"/>
            </a:pPr>
            <a:r>
              <a:rPr lang="en">
                <a:latin typeface="Arial"/>
                <a:ea typeface="Arial"/>
                <a:cs typeface="Arial"/>
                <a:sym typeface="Arial"/>
              </a:rPr>
              <a:t>Production Management </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Campaign Strategy</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Promotions Development </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Tradeshow/Event Planning &amp; Execution</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Brand Management  </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Budgeting &amp; Analytics </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Swag Orders </a:t>
            </a:r>
            <a:endParaRPr>
              <a:latin typeface="Arial"/>
              <a:ea typeface="Arial"/>
              <a:cs typeface="Arial"/>
              <a:sym typeface="Arial"/>
            </a:endParaRPr>
          </a:p>
        </p:txBody>
      </p:sp>
      <p:sp>
        <p:nvSpPr>
          <p:cNvPr id="172" name="Google Shape;172;p18"/>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Font typeface="Arial"/>
              <a:buChar char="●"/>
            </a:pPr>
            <a:r>
              <a:rPr lang="en">
                <a:latin typeface="Arial"/>
                <a:ea typeface="Arial"/>
                <a:cs typeface="Arial"/>
                <a:sym typeface="Arial"/>
              </a:rPr>
              <a:t>Content Creation</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Graphic/content development for social media and online publications</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Copywriting </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Blogs, Executive Communications, Press Releases, Social Media Posts </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Editing</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Web Development</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Promo page creation and edits </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SEO </a:t>
            </a:r>
            <a:endParaRPr>
              <a:latin typeface="Arial"/>
              <a:ea typeface="Arial"/>
              <a:cs typeface="Arial"/>
              <a:sym typeface="Arial"/>
            </a:endParaRPr>
          </a:p>
        </p:txBody>
      </p:sp>
      <p:sp>
        <p:nvSpPr>
          <p:cNvPr id="173" name="Google Shape;173;p1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latin typeface="Nunito Sans"/>
                <a:ea typeface="Nunito Sans"/>
                <a:cs typeface="Nunito Sans"/>
                <a:sym typeface="Nunito Sans"/>
              </a:rPr>
              <a:t>What I Do as a MarCom Manager</a:t>
            </a:r>
            <a:endParaRPr>
              <a:solidFill>
                <a:schemeClr val="dk2"/>
              </a:solidFill>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9"/>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dk2"/>
                </a:solidFill>
              </a:rPr>
              <a:t>Questions?</a:t>
            </a:r>
            <a:endParaRPr b="1">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Words of Advice When Looking for a Job</a:t>
            </a:r>
            <a:endParaRPr>
              <a:solidFill>
                <a:schemeClr val="dk2"/>
              </a:solidFill>
            </a:endParaRPr>
          </a:p>
        </p:txBody>
      </p:sp>
      <p:sp>
        <p:nvSpPr>
          <p:cNvPr id="184" name="Google Shape;184;p20"/>
          <p:cNvSpPr txBox="1"/>
          <p:nvPr/>
        </p:nvSpPr>
        <p:spPr>
          <a:xfrm>
            <a:off x="938525" y="1637825"/>
            <a:ext cx="75819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solidFill>
                  <a:schemeClr val="dk2"/>
                </a:solidFill>
              </a:rPr>
              <a:t>DM people on LinkedIn with jobs you’re interested in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Your first job doesn’t have to be your dream job, but it should provide you with a step to where you want to go (or bring you joy)</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Network </a:t>
            </a:r>
            <a:r>
              <a:rPr lang="en">
                <a:solidFill>
                  <a:schemeClr val="dk2"/>
                </a:solidFill>
              </a:rPr>
              <a:t>with</a:t>
            </a:r>
            <a:r>
              <a:rPr lang="en">
                <a:solidFill>
                  <a:schemeClr val="dk2"/>
                </a:solidFill>
              </a:rPr>
              <a:t> anyone--including your parents, </a:t>
            </a:r>
            <a:r>
              <a:rPr lang="en">
                <a:solidFill>
                  <a:schemeClr val="dk2"/>
                </a:solidFill>
              </a:rPr>
              <a:t>their</a:t>
            </a:r>
            <a:r>
              <a:rPr lang="en">
                <a:solidFill>
                  <a:schemeClr val="dk2"/>
                </a:solidFill>
              </a:rPr>
              <a:t> friends, friends of your friends, etc.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While job hunting, focus on growing the skills you want to use </a:t>
            </a:r>
            <a:r>
              <a:rPr lang="en">
                <a:solidFill>
                  <a:schemeClr val="dk2"/>
                </a:solidFill>
              </a:rPr>
              <a:t>professionally</a:t>
            </a:r>
            <a:r>
              <a:rPr lang="en">
                <a:solidFill>
                  <a:schemeClr val="dk2"/>
                </a:solidFill>
              </a:rPr>
              <a:t>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Leverage skills you have that might not have come from prior work experience </a:t>
            </a:r>
            <a:endParaRPr>
              <a:solidFill>
                <a:schemeClr val="dk2"/>
              </a:solidFill>
            </a:endParaRPr>
          </a:p>
          <a:p>
            <a:pPr indent="0" lvl="0" marL="457200" rtl="0" algn="l">
              <a:spcBef>
                <a:spcPts val="0"/>
              </a:spcBef>
              <a:spcAft>
                <a:spcPts val="0"/>
              </a:spcAft>
              <a:buNone/>
            </a:pPr>
            <a:r>
              <a:rPr lang="en">
                <a:solidFill>
                  <a:schemeClr val="dk2"/>
                </a:solidFill>
              </a:rPr>
              <a:t>(ex. social media, writing, graphic design, leadership)</a:t>
            </a:r>
            <a:endParaRPr>
              <a:solidFill>
                <a:schemeClr val="dk2"/>
              </a:solidFill>
            </a:endParaRPr>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rPr b="1" lang="en">
                <a:solidFill>
                  <a:schemeClr val="dk2"/>
                </a:solidFill>
              </a:rPr>
              <a:t>Example of how I spun my time on Guam</a:t>
            </a:r>
            <a:endParaRPr b="1">
              <a:solidFill>
                <a:schemeClr val="dk2"/>
              </a:solidFill>
            </a:endParaRPr>
          </a:p>
          <a:p>
            <a:pPr indent="0" lvl="0" marL="0" rtl="0" algn="l">
              <a:spcBef>
                <a:spcPts val="0"/>
              </a:spcBef>
              <a:spcAft>
                <a:spcPts val="0"/>
              </a:spcAft>
              <a:buNone/>
            </a:pPr>
            <a:r>
              <a:rPr i="1" lang="en">
                <a:solidFill>
                  <a:schemeClr val="dk2"/>
                </a:solidFill>
              </a:rPr>
              <a:t>“</a:t>
            </a:r>
            <a:r>
              <a:rPr i="1" lang="en">
                <a:solidFill>
                  <a:schemeClr val="dk2"/>
                </a:solidFill>
                <a:highlight>
                  <a:srgbClr val="FFFFFF"/>
                </a:highlight>
              </a:rPr>
              <a:t>...supervised up to 15 employees at a time in the Sports, Entertainment and Activities department at the Pacific Islands Club Resort on Guam. Honed valuable professional attributes including patience, teamwork, adaptability and leadership. Interacted with people from diverse backgrounds and a variety of countries.”</a:t>
            </a:r>
            <a:endParaRPr>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Words of Advice for Your First Job</a:t>
            </a:r>
            <a:endParaRPr>
              <a:solidFill>
                <a:schemeClr val="dk2"/>
              </a:solidFill>
            </a:endParaRPr>
          </a:p>
        </p:txBody>
      </p:sp>
      <p:sp>
        <p:nvSpPr>
          <p:cNvPr id="190" name="Google Shape;190;p21"/>
          <p:cNvSpPr txBox="1"/>
          <p:nvPr/>
        </p:nvSpPr>
        <p:spPr>
          <a:xfrm>
            <a:off x="938525" y="1637825"/>
            <a:ext cx="75819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solidFill>
                  <a:schemeClr val="dk2"/>
                </a:solidFill>
              </a:rPr>
              <a:t>Say yes to everything (within reason)</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Ask to be added to projects you’re interested in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Take </a:t>
            </a:r>
            <a:r>
              <a:rPr lang="en">
                <a:solidFill>
                  <a:schemeClr val="dk2"/>
                </a:solidFill>
              </a:rPr>
              <a:t>initiative</a:t>
            </a:r>
            <a:r>
              <a:rPr lang="en">
                <a:solidFill>
                  <a:schemeClr val="dk2"/>
                </a:solidFill>
              </a:rPr>
              <a:t> and research opportunities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Find a mentor</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Have annual, biannual, or quarterly check-ins with your boss to discuss performance and areas/opportunities for growth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Advocate for yourself</a:t>
            </a:r>
            <a:endParaRPr>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