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362" autoAdjust="0"/>
  </p:normalViewPr>
  <p:slideViewPr>
    <p:cSldViewPr snapToGrid="0">
      <p:cViewPr varScale="1">
        <p:scale>
          <a:sx n="62" d="100"/>
          <a:sy n="62" d="100"/>
        </p:scale>
        <p:origin x="72" y="30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1c010e3f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f31c010e3f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Facial expressions:  The easiest thing to control.  People often think you can detect deception in the eyes or face but in reality it is the worst place to look.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Physiological responses: This is what the polygraph is looking for, things like heart rate and sweating.  People also look for blinking or reaction time as a measure.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Body posture and gestures:  Liars actually use fewer gestures than truth-tellers.  They </a:t>
            </a:r>
            <a:r>
              <a:rPr lang="en" dirty="0" smtClean="0"/>
              <a:t>look </a:t>
            </a:r>
            <a:r>
              <a:rPr lang="en" dirty="0"/>
              <a:t>down and try not to give anything away.  They are often more submissive and try not to dominate but that varies by the type of lies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Verbal statements or linguistics:  Take less ownership of what they are saying, more uncertainty, fewer 1</a:t>
            </a:r>
            <a:r>
              <a:rPr lang="en" baseline="30000" dirty="0"/>
              <a:t>st</a:t>
            </a:r>
            <a:r>
              <a:rPr lang="en" dirty="0"/>
              <a:t> person pronouns.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Vocalics:  More uncertainty, less dominance and confidence, more pauses, signs of cognitive load.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Important to look at all of it.  Not just 1 cue because you have to give deceivers too many things to think about. If you look for just 1 clue like eye contact, you will be fooled.</a:t>
            </a:r>
            <a:endParaRPr dirty="0"/>
          </a:p>
        </p:txBody>
      </p:sp>
      <p:sp>
        <p:nvSpPr>
          <p:cNvPr id="214" name="Google Shape;214;gf31c010e3f_0_4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31c010e3f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f31c010e3f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31c010e3f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f31c010e3f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94fd436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94fd436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588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091878" y="1064090"/>
            <a:ext cx="4877700" cy="1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091888" y="2411952"/>
            <a:ext cx="48777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10800000" flipH="1">
            <a:off x="0" y="4215976"/>
            <a:ext cx="9144000" cy="802200"/>
          </a:xfrm>
          <a:prstGeom prst="rect">
            <a:avLst/>
          </a:prstGeom>
          <a:solidFill>
            <a:schemeClr val="accent1">
              <a:alpha val="8784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1091878" y="4461615"/>
            <a:ext cx="41652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159500" y="0"/>
            <a:ext cx="2667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04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0305" y="2458525"/>
            <a:ext cx="1929893" cy="451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Block Section Break">
  <p:cSld name="3_Block Section Brea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0" y="1674159"/>
            <a:ext cx="9144000" cy="3469200"/>
          </a:xfrm>
          <a:prstGeom prst="rect">
            <a:avLst/>
          </a:prstGeom>
          <a:solidFill>
            <a:schemeClr val="accent1">
              <a:alpha val="749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306311" y="2060997"/>
            <a:ext cx="65535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oppins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1306312" y="3065929"/>
            <a:ext cx="6553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0" y="4433776"/>
            <a:ext cx="9144000" cy="70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1129880" y="2390788"/>
            <a:ext cx="53100" cy="109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719" y="4660199"/>
            <a:ext cx="1089374" cy="25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8588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0" y="3659981"/>
            <a:ext cx="9144000" cy="87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1440839" y="371475"/>
            <a:ext cx="60603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oppins"/>
              <a:buNone/>
              <a:defRPr sz="21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1440839" y="1331119"/>
            <a:ext cx="6060300" cy="22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>
                <a:solidFill>
                  <a:srgbClr val="000000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2pPr>
            <a:lvl3pPr marL="1371600" lvl="2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2"/>
          </p:nvPr>
        </p:nvSpPr>
        <p:spPr>
          <a:xfrm>
            <a:off x="937197" y="3761206"/>
            <a:ext cx="71628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410" y="4660828"/>
            <a:ext cx="1086683" cy="2543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Chart Slide">
  <p:cSld name="Full Chart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11956" y="135282"/>
            <a:ext cx="6867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2331938" y="4730352"/>
            <a:ext cx="447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3"/>
          <p:cNvSpPr>
            <a:spLocks noGrp="1"/>
          </p:cNvSpPr>
          <p:nvPr>
            <p:ph type="chart" idx="2"/>
          </p:nvPr>
        </p:nvSpPr>
        <p:spPr>
          <a:xfrm>
            <a:off x="901303" y="783772"/>
            <a:ext cx="7230600" cy="3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hart Slide">
  <p:cSld name="Two Chart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411956" y="135282"/>
            <a:ext cx="6867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2331938" y="4730352"/>
            <a:ext cx="447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4"/>
          <p:cNvSpPr>
            <a:spLocks noGrp="1"/>
          </p:cNvSpPr>
          <p:nvPr>
            <p:ph type="chart" idx="2"/>
          </p:nvPr>
        </p:nvSpPr>
        <p:spPr>
          <a:xfrm>
            <a:off x="411956" y="920932"/>
            <a:ext cx="4003800" cy="3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>
            <a:spLocks noGrp="1"/>
          </p:cNvSpPr>
          <p:nvPr>
            <p:ph type="chart" idx="3"/>
          </p:nvPr>
        </p:nvSpPr>
        <p:spPr>
          <a:xfrm>
            <a:off x="4680245" y="920932"/>
            <a:ext cx="4003800" cy="3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411956" y="135282"/>
            <a:ext cx="6867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2331938" y="4730352"/>
            <a:ext cx="447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5"/>
          <p:cNvSpPr>
            <a:spLocks noGrp="1"/>
          </p:cNvSpPr>
          <p:nvPr>
            <p:ph type="chart" idx="2"/>
          </p:nvPr>
        </p:nvSpPr>
        <p:spPr>
          <a:xfrm>
            <a:off x="411956" y="889262"/>
            <a:ext cx="52899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957833" y="1201783"/>
            <a:ext cx="2861100" cy="30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3"/>
          </p:nvPr>
        </p:nvSpPr>
        <p:spPr>
          <a:xfrm>
            <a:off x="5924550" y="835819"/>
            <a:ext cx="2893200" cy="3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Half image with text right">
  <p:cSld name="2_Half image with text righ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>
            <a:spLocks noGrp="1"/>
          </p:cNvSpPr>
          <p:nvPr>
            <p:ph type="pic" idx="2"/>
          </p:nvPr>
        </p:nvSpPr>
        <p:spPr>
          <a:xfrm>
            <a:off x="0" y="0"/>
            <a:ext cx="34095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4078208" y="601261"/>
            <a:ext cx="44871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oppins"/>
              <a:buNone/>
              <a:defRPr sz="2100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4036423" y="1291704"/>
            <a:ext cx="46860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>
                <a:solidFill>
                  <a:srgbClr val="000000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>
                <a:solidFill>
                  <a:srgbClr val="000000"/>
                </a:solidFill>
              </a:defRPr>
            </a:lvl2pPr>
            <a:lvl3pPr marL="1371600" lvl="2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>
                <a:solidFill>
                  <a:srgbClr val="000000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alpha val="83920"/>
            </a:scheme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894521" y="1814512"/>
            <a:ext cx="7682100" cy="26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894521" y="367747"/>
            <a:ext cx="76821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17"/>
          <p:cNvCxnSpPr/>
          <p:nvPr/>
        </p:nvCxnSpPr>
        <p:spPr>
          <a:xfrm>
            <a:off x="894521" y="1618214"/>
            <a:ext cx="75669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719" y="4660199"/>
            <a:ext cx="1089374" cy="25498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>
            <a:spLocks noGrp="1"/>
          </p:cNvSpPr>
          <p:nvPr>
            <p:ph type="ftr" idx="11"/>
          </p:nvPr>
        </p:nvSpPr>
        <p:spPr>
          <a:xfrm>
            <a:off x="2331938" y="4730352"/>
            <a:ext cx="447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0" y="-2547"/>
            <a:ext cx="9144000" cy="5145900"/>
          </a:xfrm>
          <a:prstGeom prst="rect">
            <a:avLst/>
          </a:prstGeom>
          <a:gradFill>
            <a:gsLst>
              <a:gs pos="0">
                <a:srgbClr val="4C5057">
                  <a:alpha val="76862"/>
                </a:srgbClr>
              </a:gs>
              <a:gs pos="100000">
                <a:srgbClr val="393C41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0" y="4648200"/>
            <a:ext cx="9144000" cy="49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9221" y="1445572"/>
            <a:ext cx="2825557" cy="661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0" y="-2547"/>
            <a:ext cx="9144000" cy="5145900"/>
          </a:xfrm>
          <a:prstGeom prst="rect">
            <a:avLst/>
          </a:prstGeom>
          <a:gradFill>
            <a:gsLst>
              <a:gs pos="0">
                <a:srgbClr val="FBF9F4">
                  <a:alpha val="93725"/>
                </a:srgbClr>
              </a:gs>
              <a:gs pos="54000">
                <a:srgbClr val="FBF9F4">
                  <a:alpha val="93725"/>
                </a:srgbClr>
              </a:gs>
              <a:gs pos="100000">
                <a:srgbClr val="E6E2C8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-1" y="4321628"/>
            <a:ext cx="9144000" cy="49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655" y="1558306"/>
            <a:ext cx="2568686" cy="60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935831"/>
            <a:ext cx="78867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2331938" y="4730352"/>
            <a:ext cx="447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11956" y="135282"/>
            <a:ext cx="6867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Title section">
  <p:cSld name="Main Title 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9136200" cy="5143500"/>
          </a:xfrm>
          <a:prstGeom prst="rect">
            <a:avLst/>
          </a:prstGeom>
          <a:solidFill>
            <a:schemeClr val="accent1">
              <a:alpha val="69800"/>
            </a:scheme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-7588" y="2697481"/>
            <a:ext cx="9144000" cy="215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1233463" y="2874816"/>
            <a:ext cx="6858000" cy="10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1233463" y="4025712"/>
            <a:ext cx="6858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8407" y="1350754"/>
            <a:ext cx="3108113" cy="72749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2579823" y="4842449"/>
            <a:ext cx="41652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Custom Layout">
  <p:cSld name="9_Custom Layou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3935186" y="0"/>
            <a:ext cx="5208815" cy="5143500"/>
          </a:xfrm>
          <a:custGeom>
            <a:avLst/>
            <a:gdLst/>
            <a:ahLst/>
            <a:cxnLst/>
            <a:rect l="l" t="t" r="r" b="b"/>
            <a:pathLst>
              <a:path w="6945086" h="6858000" extrusionOk="0">
                <a:moveTo>
                  <a:pt x="558230" y="0"/>
                </a:moveTo>
                <a:lnTo>
                  <a:pt x="6945086" y="0"/>
                </a:lnTo>
                <a:lnTo>
                  <a:pt x="6945086" y="6858000"/>
                </a:lnTo>
                <a:lnTo>
                  <a:pt x="1991553" y="6858000"/>
                </a:lnTo>
                <a:lnTo>
                  <a:pt x="1900896" y="6779472"/>
                </a:lnTo>
                <a:cubicBezTo>
                  <a:pt x="733136" y="5718108"/>
                  <a:pt x="0" y="4187000"/>
                  <a:pt x="0" y="2484659"/>
                </a:cubicBezTo>
                <a:cubicBezTo>
                  <a:pt x="0" y="1683558"/>
                  <a:pt x="162356" y="920376"/>
                  <a:pt x="455958" y="226224"/>
                </a:cubicBezTo>
                <a:close/>
              </a:path>
            </a:pathLst>
          </a:custGeom>
          <a:solidFill>
            <a:srgbClr val="CDC692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571500" y="782087"/>
            <a:ext cx="29637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11925" y="2110666"/>
            <a:ext cx="2658300" cy="20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4184523" y="142875"/>
            <a:ext cx="4957359" cy="5012436"/>
          </a:xfrm>
          <a:custGeom>
            <a:avLst/>
            <a:gdLst/>
            <a:ahLst/>
            <a:cxnLst/>
            <a:rect l="l" t="t" r="r" b="b"/>
            <a:pathLst>
              <a:path w="6438128" h="6509657" extrusionOk="0">
                <a:moveTo>
                  <a:pt x="584620" y="0"/>
                </a:moveTo>
                <a:lnTo>
                  <a:pt x="587716" y="0"/>
                </a:lnTo>
                <a:lnTo>
                  <a:pt x="549782" y="80253"/>
                </a:lnTo>
                <a:cubicBezTo>
                  <a:pt x="281571" y="726763"/>
                  <a:pt x="166256" y="1447527"/>
                  <a:pt x="244311" y="2192603"/>
                </a:cubicBezTo>
                <a:cubicBezTo>
                  <a:pt x="291145" y="2639649"/>
                  <a:pt x="404265" y="3063705"/>
                  <a:pt x="572886" y="3456030"/>
                </a:cubicBezTo>
                <a:lnTo>
                  <a:pt x="631388" y="3583371"/>
                </a:lnTo>
                <a:lnTo>
                  <a:pt x="658269" y="3651547"/>
                </a:lnTo>
                <a:cubicBezTo>
                  <a:pt x="1284798" y="5132830"/>
                  <a:pt x="2751545" y="6172200"/>
                  <a:pt x="4461050" y="6172200"/>
                </a:cubicBezTo>
                <a:cubicBezTo>
                  <a:pt x="5173344" y="6172200"/>
                  <a:pt x="5843493" y="5991754"/>
                  <a:pt x="6428277" y="5674081"/>
                </a:cubicBezTo>
                <a:lnTo>
                  <a:pt x="6438128" y="5668417"/>
                </a:lnTo>
                <a:lnTo>
                  <a:pt x="6438128" y="5969419"/>
                </a:lnTo>
                <a:lnTo>
                  <a:pt x="6409706" y="5985761"/>
                </a:lnTo>
                <a:cubicBezTo>
                  <a:pt x="5794661" y="6319874"/>
                  <a:pt x="5089834" y="6509658"/>
                  <a:pt x="4340680" y="6509658"/>
                </a:cubicBezTo>
                <a:cubicBezTo>
                  <a:pt x="1943389" y="6509658"/>
                  <a:pt x="0" y="4566269"/>
                  <a:pt x="0" y="2168978"/>
                </a:cubicBezTo>
                <a:cubicBezTo>
                  <a:pt x="0" y="1419825"/>
                  <a:pt x="189785" y="714998"/>
                  <a:pt x="523897" y="99952"/>
                </a:cubicBezTo>
                <a:close/>
              </a:path>
            </a:pathLst>
          </a:custGeom>
          <a:solidFill>
            <a:srgbClr val="CDC69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" name="Google Shape;39;p5"/>
          <p:cNvSpPr>
            <a:spLocks noGrp="1"/>
          </p:cNvSpPr>
          <p:nvPr>
            <p:ph type="pic" idx="2"/>
          </p:nvPr>
        </p:nvSpPr>
        <p:spPr>
          <a:xfrm>
            <a:off x="4301605" y="-11188"/>
            <a:ext cx="4842600" cy="4893600"/>
          </a:xfrm>
          <a:prstGeom prst="rect">
            <a:avLst/>
          </a:prstGeom>
          <a:solidFill>
            <a:srgbClr val="7F773A"/>
          </a:solidFill>
          <a:ln>
            <a:noFill/>
          </a:ln>
        </p:spPr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719" y="4660199"/>
            <a:ext cx="1089374" cy="25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34901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0" y="4414838"/>
            <a:ext cx="9144000" cy="7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396140" y="4634675"/>
            <a:ext cx="63516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3900493" y="1215665"/>
            <a:ext cx="47634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3900488" y="2480435"/>
            <a:ext cx="46104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3724290" y="1592225"/>
            <a:ext cx="600" cy="1719300"/>
          </a:xfrm>
          <a:prstGeom prst="rect">
            <a:avLst/>
          </a:prstGeom>
          <a:solidFill>
            <a:schemeClr val="accent1"/>
          </a:solidFill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573" y="2151242"/>
            <a:ext cx="2568686" cy="60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Section Header">
  <p:cSld name="4_Section Header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83920"/>
            </a:scheme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0" y="367747"/>
            <a:ext cx="9144000" cy="412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250781" y="1877766"/>
            <a:ext cx="6751500" cy="26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234289" y="367747"/>
            <a:ext cx="67677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54" name="Google Shape;54;p7"/>
          <p:cNvCxnSpPr/>
          <p:nvPr/>
        </p:nvCxnSpPr>
        <p:spPr>
          <a:xfrm>
            <a:off x="1302555" y="1641415"/>
            <a:ext cx="492900" cy="0"/>
          </a:xfrm>
          <a:prstGeom prst="straightConnector1">
            <a:avLst/>
          </a:prstGeom>
          <a:noFill/>
          <a:ln w="5715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410" y="4660828"/>
            <a:ext cx="1086683" cy="2543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out Us">
  <p:cSld name="About Us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638174"/>
            <a:ext cx="9144000" cy="4022100"/>
          </a:xfrm>
          <a:prstGeom prst="rect">
            <a:avLst/>
          </a:prstGeom>
          <a:solidFill>
            <a:srgbClr val="F2F2F2">
              <a:alpha val="6196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0" y="2638426"/>
            <a:ext cx="3374400" cy="10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34275" rIns="324000" bIns="1080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396468" y="495980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3837214" y="1114168"/>
            <a:ext cx="4795200" cy="3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>
            <a:spLocks noGrp="1"/>
          </p:cNvSpPr>
          <p:nvPr>
            <p:ph type="pic" idx="2"/>
          </p:nvPr>
        </p:nvSpPr>
        <p:spPr>
          <a:xfrm>
            <a:off x="0" y="0"/>
            <a:ext cx="3374400" cy="263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63" name="Google Shape;63;p8"/>
          <p:cNvSpPr/>
          <p:nvPr/>
        </p:nvSpPr>
        <p:spPr>
          <a:xfrm>
            <a:off x="0" y="3695701"/>
            <a:ext cx="3374400" cy="144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719" y="4660199"/>
            <a:ext cx="1089374" cy="25498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bg>
      <p:bgPr>
        <a:gradFill>
          <a:gsLst>
            <a:gs pos="0">
              <a:schemeClr val="lt1"/>
            </a:gs>
            <a:gs pos="100000">
              <a:srgbClr val="D9DCDE"/>
            </a:gs>
          </a:gsLst>
          <a:lin ang="5400012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2263806" y="292963"/>
            <a:ext cx="6880200" cy="858300"/>
          </a:xfrm>
          <a:prstGeom prst="rect">
            <a:avLst/>
          </a:prstGeom>
          <a:solidFill>
            <a:srgbClr val="EEEBD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472660" y="0"/>
            <a:ext cx="86712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9"/>
          <p:cNvSpPr>
            <a:spLocks noGrp="1"/>
          </p:cNvSpPr>
          <p:nvPr>
            <p:ph type="body" idx="1"/>
          </p:nvPr>
        </p:nvSpPr>
        <p:spPr>
          <a:xfrm>
            <a:off x="3175986" y="469694"/>
            <a:ext cx="4933800" cy="47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0" y="1"/>
            <a:ext cx="2263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37218" y="1151335"/>
            <a:ext cx="1989600" cy="24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2736056" y="1328065"/>
            <a:ext cx="5486400" cy="29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✔"/>
              <a:defRPr sz="1400"/>
            </a:lvl1pPr>
            <a:lvl2pPr marL="91440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✔"/>
              <a:defRPr/>
            </a:lvl2pPr>
            <a:lvl3pPr marL="1371600" lvl="2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✔"/>
              <a:defRPr/>
            </a:lvl3pPr>
            <a:lvl4pPr marL="1828800" lvl="3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✔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✔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2331938" y="4730352"/>
            <a:ext cx="447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719" y="4660199"/>
            <a:ext cx="1089374" cy="25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1415642" y="440900"/>
            <a:ext cx="60654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1415642" y="1414154"/>
            <a:ext cx="6065400" cy="29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✔"/>
              <a:defRPr sz="1400">
                <a:solidFill>
                  <a:schemeClr val="dk1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2pPr>
            <a:lvl3pPr marL="1371600" lvl="2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2331938" y="4730352"/>
            <a:ext cx="447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410" y="4660828"/>
            <a:ext cx="1086683" cy="25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533032"/>
            <a:ext cx="9144000" cy="61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1956" y="135282"/>
            <a:ext cx="6867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None/>
              <a:defRPr sz="1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771" y="858296"/>
            <a:ext cx="7914300" cy="3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31938" y="4730352"/>
            <a:ext cx="447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D8D8D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10082" y="665228"/>
            <a:ext cx="8401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"/>
          <p:cNvSpPr/>
          <p:nvPr/>
        </p:nvSpPr>
        <p:spPr>
          <a:xfrm>
            <a:off x="389059" y="-7546"/>
            <a:ext cx="518700" cy="7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9719" y="4660199"/>
            <a:ext cx="1089374" cy="2549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cience.ucsb.edu/" TargetMode="External"/><Relationship Id="rId7" Type="http://schemas.openxmlformats.org/officeDocument/2006/relationships/hyperlink" Target="https://www.aba.com/training-events/certifications/certified-aml-and-fraud-professional?fbclid=IwAR2t_gvJFltK4ORy-_-ju2sWmSSQ6274ofgpI4kSwyesK0NsaBY9T5HaMg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icba.org/all-products/product-details/bsa-aml-certification-(cbap)?fbclid=IwAR3Z_gbzRpygUK5hMmXiSPCaSYMrtla0NbTRdKL8K5oF3iaU1lOhzG22HzY" TargetMode="External"/><Relationship Id="rId5" Type="http://schemas.openxmlformats.org/officeDocument/2006/relationships/hyperlink" Target="https://l.facebook.com/l.php?u=https%3A%2F%2Fwww.acams.org%2F%3Ffbclid%3DIwAR1T4WlRyaLlW-BCdXmigeHj9g67soGC89nV1b_aMyeHqH-aF1pwbCnsli4&amp;h=AT3fUIDgraZoUdTQrGR3tSdCFeaU2Cl6EIS7pZ2-LuAl8Dhw6obxmKRT8mfTAYphbFXWIX86zhfdUvbWVtgNpp2ZpfLl6r1fW8sBuVIlop5VfP2Dl1MOMuxYeOClcNjyRAe-fmAOVuwTSNiHd_vFHhU&amp;__tn__=-UK-R&amp;c%5B0%5D=AT0vkuAvUYdYQ7w0Pk0xOpR4M5HEo_1yPVOF3YkU5ZGi91fSkzbaxDYRu7jeY_u_QTFL2U-JgxKP1Nwe-hEidmpqHcHF7ql9FLdZS5_9FMPZ01XTzYNrUKQQfIDWazaqXcftHPexP7jU8QiLkp56tXQIWRGBFzY7_0r3TsrXg_5WQqRrYQ" TargetMode="External"/><Relationship Id="rId4" Type="http://schemas.openxmlformats.org/officeDocument/2006/relationships/hyperlink" Target="https://www.dcsa.mil/mc/tec/nc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371175" y="143075"/>
            <a:ext cx="8070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r>
              <a:rPr lang="en" b="1"/>
              <a:t>What is deception? </a:t>
            </a:r>
            <a:br>
              <a:rPr lang="en" b="1"/>
            </a:br>
            <a:r>
              <a:rPr lang="en" sz="2700"/>
              <a:t>Knowingly causing someone to believe something that is false. </a:t>
            </a:r>
            <a:endParaRPr sz="2700"/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427" y="3385729"/>
            <a:ext cx="1993107" cy="151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5898" y="3486150"/>
            <a:ext cx="36576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6864" y="1259200"/>
            <a:ext cx="1602751" cy="195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168" y="1268016"/>
            <a:ext cx="1185863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/>
          <p:nvPr/>
        </p:nvSpPr>
        <p:spPr>
          <a:xfrm>
            <a:off x="1557031" y="1284720"/>
            <a:ext cx="14352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Facial Expressions</a:t>
            </a:r>
            <a:endParaRPr sz="2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5509684" y="1599361"/>
            <a:ext cx="15531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Verbal Statements/ Linguistics</a:t>
            </a:r>
            <a:endParaRPr sz="2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2926946" y="3486150"/>
            <a:ext cx="14352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Body Posture &amp; Gestures</a:t>
            </a:r>
            <a:endParaRPr sz="2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7374799" y="3468505"/>
            <a:ext cx="16809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Vocalics/ Paralanguage</a:t>
            </a:r>
            <a:endParaRPr sz="2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47828" y="1462683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/>
          <p:nvPr/>
        </p:nvSpPr>
        <p:spPr>
          <a:xfrm>
            <a:off x="2211600" y="2502113"/>
            <a:ext cx="16809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Physiological Responses</a:t>
            </a:r>
            <a:endParaRPr sz="2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628650" y="731960"/>
            <a:ext cx="7785600" cy="3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520700" lvl="1" indent="-215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Money Laundering Definition - Money laundering involves </a:t>
            </a:r>
            <a:r>
              <a:rPr lang="en" sz="1600" b="1"/>
              <a:t>disguising</a:t>
            </a:r>
            <a:r>
              <a:rPr lang="en" sz="1600"/>
              <a:t> financial assets so they can be used without detection of the illegal activity that produced them. Through money laundering, the criminal </a:t>
            </a:r>
            <a:r>
              <a:rPr lang="en" sz="1600" b="1"/>
              <a:t>transforms</a:t>
            </a:r>
            <a:r>
              <a:rPr lang="en" sz="1600"/>
              <a:t> the monetary proceeds derived from criminal activity into funds with an </a:t>
            </a:r>
            <a:r>
              <a:rPr lang="en" sz="1600" b="1"/>
              <a:t>apparently</a:t>
            </a:r>
            <a:r>
              <a:rPr lang="en" sz="1600"/>
              <a:t> legal source.</a:t>
            </a:r>
            <a:endParaRPr sz="1600"/>
          </a:p>
          <a:p>
            <a:pPr marL="520700" lvl="1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/>
              <a:t>Customer Due Diligence – Deception in Account opening</a:t>
            </a:r>
            <a:endParaRPr sz="1600"/>
          </a:p>
          <a:p>
            <a:pPr marL="520700" lvl="1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/>
              <a:t>Transaction Monitoring – Activity that does not fit business or occupation </a:t>
            </a:r>
            <a:endParaRPr sz="1600"/>
          </a:p>
          <a:p>
            <a:pPr marL="520700" lvl="1" indent="-215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•"/>
            </a:pPr>
            <a:r>
              <a:rPr lang="en" sz="1600"/>
              <a:t>False claims about sources and uses</a:t>
            </a:r>
            <a:endParaRPr sz="1600"/>
          </a:p>
        </p:txBody>
      </p:sp>
      <p:sp>
        <p:nvSpPr>
          <p:cNvPr id="232" name="Google Shape;232;p33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33" name="Google Shape;233;p33"/>
          <p:cNvSpPr txBox="1"/>
          <p:nvPr/>
        </p:nvSpPr>
        <p:spPr>
          <a:xfrm>
            <a:off x="730125" y="217950"/>
            <a:ext cx="7214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Detecting Deception &amp; Financial Crime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628650" y="731960"/>
            <a:ext cx="7785600" cy="3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5207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 b="1"/>
              <a:t>Financial Crime Careers</a:t>
            </a:r>
            <a:endParaRPr sz="1800" b="1"/>
          </a:p>
          <a:p>
            <a:pPr marL="863600" lvl="2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Financial Institutions – Banks, Credit Unions, Money Services Businesses, Payment Processors, FinTech &amp; Crypto Currency, Securities</a:t>
            </a:r>
            <a:endParaRPr sz="1600"/>
          </a:p>
          <a:p>
            <a:pPr marL="863600" lvl="2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/>
              <a:t>Investigations</a:t>
            </a:r>
            <a:endParaRPr sz="1600"/>
          </a:p>
          <a:p>
            <a:pPr marL="863600" lvl="2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/>
              <a:t>Program Management &amp; Risk Assessment</a:t>
            </a:r>
            <a:endParaRPr sz="1600"/>
          </a:p>
          <a:p>
            <a:pPr marL="863600" lvl="2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/>
              <a:t>Data Analysis</a:t>
            </a:r>
            <a:endParaRPr sz="1600"/>
          </a:p>
          <a:p>
            <a:pPr marL="5207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b="1"/>
              <a:t>Law Enforcement – FBI, IRS Criminal Investigations</a:t>
            </a:r>
            <a:endParaRPr sz="1800" b="1"/>
          </a:p>
          <a:p>
            <a:pPr marL="177800" lvl="0" indent="-88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  <a:p>
            <a:pPr marL="520700" lvl="1" indent="-114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sldNum" idx="12"/>
          </p:nvPr>
        </p:nvSpPr>
        <p:spPr>
          <a:xfrm>
            <a:off x="8626010" y="4730352"/>
            <a:ext cx="42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40" name="Google Shape;240;p34"/>
          <p:cNvSpPr txBox="1"/>
          <p:nvPr/>
        </p:nvSpPr>
        <p:spPr>
          <a:xfrm>
            <a:off x="708325" y="250625"/>
            <a:ext cx="6669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Careers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432500" y="-6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574175" y="940051"/>
            <a:ext cx="7886700" cy="3909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2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UCSB data science initiative: </a:t>
            </a:r>
            <a:r>
              <a:rPr lang="en" sz="7200" u="sng" dirty="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https://datascience.ucsb.edu/</a:t>
            </a:r>
            <a:endParaRPr sz="7200" u="sng" dirty="0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Website for the National Center for Credibility Assessment:  </a:t>
            </a:r>
            <a:endParaRPr sz="72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 dirty="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https://www.dcsa.mil/mc/tec/ncca/</a:t>
            </a:r>
            <a:endParaRPr sz="7200" u="sng" dirty="0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u="sng" dirty="0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05050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Certifications in the financial crimes industry</a:t>
            </a:r>
            <a:endParaRPr sz="7200" dirty="0">
              <a:solidFill>
                <a:srgbClr val="05050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https://www.acams.org/</a:t>
            </a:r>
            <a:endParaRPr sz="7200" dirty="0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https://www.icba.org/.../pro.../bsa-aml-certification-(cbap)</a:t>
            </a:r>
            <a:endParaRPr sz="7200" dirty="0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https://www.aba.com/.../certified-aml-and-fraud-professional</a:t>
            </a:r>
            <a:endParaRPr sz="7200" dirty="0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About AML RightSource:</a:t>
            </a:r>
            <a:r>
              <a:rPr lang="en" sz="7200" dirty="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7200" u="sng" dirty="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https://www.amlrightsource.com/</a:t>
            </a:r>
            <a:endParaRPr sz="7200" u="sng" dirty="0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43" dirty="0">
              <a:solidFill>
                <a:srgbClr val="05050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9672"/>
              <a:buFont typeface="Arial"/>
              <a:buNone/>
            </a:pPr>
            <a:endParaRPr sz="1843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5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A9F4E"/>
      </a:accent1>
      <a:accent2>
        <a:srgbClr val="4C5057"/>
      </a:accent2>
      <a:accent3>
        <a:srgbClr val="7D7E81"/>
      </a:accent3>
      <a:accent4>
        <a:srgbClr val="281820"/>
      </a:accent4>
      <a:accent5>
        <a:srgbClr val="AF1C1C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On-screen Show (16:9)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Poppins</vt:lpstr>
      <vt:lpstr>Noto Sans Symbols</vt:lpstr>
      <vt:lpstr>Arial</vt:lpstr>
      <vt:lpstr>1_Office Theme</vt:lpstr>
      <vt:lpstr>Office Theme</vt:lpstr>
      <vt:lpstr>What is deception?  Knowingly causing someone to believe something that is false. 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deception?  Knowingly causing someone to believe something that is false. </dc:title>
  <cp:lastModifiedBy>Ron Rice</cp:lastModifiedBy>
  <cp:revision>1</cp:revision>
  <dcterms:modified xsi:type="dcterms:W3CDTF">2021-10-18T22:11:19Z</dcterms:modified>
</cp:coreProperties>
</file>