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94" r:id="rId3"/>
    <p:sldId id="277" r:id="rId4"/>
    <p:sldId id="279" r:id="rId5"/>
    <p:sldId id="278" r:id="rId6"/>
    <p:sldId id="292" r:id="rId7"/>
    <p:sldId id="293" r:id="rId8"/>
    <p:sldId id="296" r:id="rId9"/>
    <p:sldId id="280" r:id="rId10"/>
    <p:sldId id="275" r:id="rId11"/>
    <p:sldId id="259" r:id="rId12"/>
    <p:sldId id="295" r:id="rId13"/>
    <p:sldId id="262" r:id="rId1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617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617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617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617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617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617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617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617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4617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68B"/>
    <a:srgbClr val="2B44EB"/>
    <a:srgbClr val="D7B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461700"/>
        </a:fontRef>
        <a:srgbClr val="4617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FCE"/>
          </a:solidFill>
        </a:fill>
      </a:tcStyle>
    </a:wholeTbl>
    <a:band2H>
      <a:tcTxStyle/>
      <a:tcStyle>
        <a:tcBdr/>
        <a:fill>
          <a:solidFill>
            <a:srgbClr val="E7F0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461700"/>
        </a:fontRef>
        <a:srgbClr val="4617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461700"/>
        </a:fontRef>
        <a:srgbClr val="4617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61700"/>
        </a:fontRef>
        <a:srgbClr val="4617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7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461700"/>
        </a:fontRef>
        <a:srgbClr val="4617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61700"/>
              </a:solidFill>
              <a:prstDash val="solid"/>
              <a:round/>
            </a:ln>
          </a:top>
          <a:bottom>
            <a:ln w="25400" cap="flat">
              <a:solidFill>
                <a:srgbClr val="4617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61700"/>
              </a:solidFill>
              <a:prstDash val="solid"/>
              <a:round/>
            </a:ln>
          </a:top>
          <a:bottom>
            <a:ln w="25400" cap="flat">
              <a:solidFill>
                <a:srgbClr val="4617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61700"/>
        </a:fontRef>
        <a:srgbClr val="4617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CACA"/>
          </a:solidFill>
        </a:fill>
      </a:tcStyle>
    </a:wholeTbl>
    <a:band2H>
      <a:tcTxStyle/>
      <a:tcStyle>
        <a:tcBdr/>
        <a:fill>
          <a:solidFill>
            <a:srgbClr val="E8E7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617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617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617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461700"/>
        </a:fontRef>
        <a:srgbClr val="461700"/>
      </a:tcTxStyle>
      <a:tcStyle>
        <a:tcBdr>
          <a:left>
            <a:ln w="12700" cap="flat">
              <a:solidFill>
                <a:srgbClr val="461700"/>
              </a:solidFill>
              <a:prstDash val="solid"/>
              <a:round/>
            </a:ln>
          </a:left>
          <a:right>
            <a:ln w="12700" cap="flat">
              <a:solidFill>
                <a:srgbClr val="461700"/>
              </a:solidFill>
              <a:prstDash val="solid"/>
              <a:round/>
            </a:ln>
          </a:right>
          <a:top>
            <a:ln w="12700" cap="flat">
              <a:solidFill>
                <a:srgbClr val="461700"/>
              </a:solidFill>
              <a:prstDash val="solid"/>
              <a:round/>
            </a:ln>
          </a:top>
          <a:bottom>
            <a:ln w="12700" cap="flat">
              <a:solidFill>
                <a:srgbClr val="461700"/>
              </a:solidFill>
              <a:prstDash val="solid"/>
              <a:round/>
            </a:ln>
          </a:bottom>
          <a:insideH>
            <a:ln w="12700" cap="flat">
              <a:solidFill>
                <a:srgbClr val="461700"/>
              </a:solidFill>
              <a:prstDash val="solid"/>
              <a:round/>
            </a:ln>
          </a:insideH>
          <a:insideV>
            <a:ln w="12700" cap="flat">
              <a:solidFill>
                <a:srgbClr val="461700"/>
              </a:solidFill>
              <a:prstDash val="solid"/>
              <a:round/>
            </a:ln>
          </a:insideV>
        </a:tcBdr>
        <a:fill>
          <a:solidFill>
            <a:srgbClr val="4617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461700"/>
        </a:fontRef>
        <a:srgbClr val="461700"/>
      </a:tcTxStyle>
      <a:tcStyle>
        <a:tcBdr>
          <a:left>
            <a:ln w="12700" cap="flat">
              <a:solidFill>
                <a:srgbClr val="461700"/>
              </a:solidFill>
              <a:prstDash val="solid"/>
              <a:round/>
            </a:ln>
          </a:left>
          <a:right>
            <a:ln w="12700" cap="flat">
              <a:solidFill>
                <a:srgbClr val="461700"/>
              </a:solidFill>
              <a:prstDash val="solid"/>
              <a:round/>
            </a:ln>
          </a:right>
          <a:top>
            <a:ln w="12700" cap="flat">
              <a:solidFill>
                <a:srgbClr val="461700"/>
              </a:solidFill>
              <a:prstDash val="solid"/>
              <a:round/>
            </a:ln>
          </a:top>
          <a:bottom>
            <a:ln w="12700" cap="flat">
              <a:solidFill>
                <a:srgbClr val="461700"/>
              </a:solidFill>
              <a:prstDash val="solid"/>
              <a:round/>
            </a:ln>
          </a:bottom>
          <a:insideH>
            <a:ln w="12700" cap="flat">
              <a:solidFill>
                <a:srgbClr val="461700"/>
              </a:solidFill>
              <a:prstDash val="solid"/>
              <a:round/>
            </a:ln>
          </a:insideH>
          <a:insideV>
            <a:ln w="12700" cap="flat">
              <a:solidFill>
                <a:srgbClr val="461700"/>
              </a:solidFill>
              <a:prstDash val="solid"/>
              <a:round/>
            </a:ln>
          </a:insideV>
        </a:tcBdr>
        <a:fill>
          <a:solidFill>
            <a:srgbClr val="461700">
              <a:alpha val="20000"/>
            </a:srgbClr>
          </a:solidFill>
        </a:fill>
      </a:tcStyle>
    </a:firstCol>
    <a:lastRow>
      <a:tcTxStyle b="on" i="off">
        <a:fontRef idx="major">
          <a:srgbClr val="461700"/>
        </a:fontRef>
        <a:srgbClr val="461700"/>
      </a:tcTxStyle>
      <a:tcStyle>
        <a:tcBdr>
          <a:left>
            <a:ln w="12700" cap="flat">
              <a:solidFill>
                <a:srgbClr val="461700"/>
              </a:solidFill>
              <a:prstDash val="solid"/>
              <a:round/>
            </a:ln>
          </a:left>
          <a:right>
            <a:ln w="12700" cap="flat">
              <a:solidFill>
                <a:srgbClr val="461700"/>
              </a:solidFill>
              <a:prstDash val="solid"/>
              <a:round/>
            </a:ln>
          </a:right>
          <a:top>
            <a:ln w="50800" cap="flat">
              <a:solidFill>
                <a:srgbClr val="461700"/>
              </a:solidFill>
              <a:prstDash val="solid"/>
              <a:round/>
            </a:ln>
          </a:top>
          <a:bottom>
            <a:ln w="12700" cap="flat">
              <a:solidFill>
                <a:srgbClr val="461700"/>
              </a:solidFill>
              <a:prstDash val="solid"/>
              <a:round/>
            </a:ln>
          </a:bottom>
          <a:insideH>
            <a:ln w="12700" cap="flat">
              <a:solidFill>
                <a:srgbClr val="461700"/>
              </a:solidFill>
              <a:prstDash val="solid"/>
              <a:round/>
            </a:ln>
          </a:insideH>
          <a:insideV>
            <a:ln w="12700" cap="flat">
              <a:solidFill>
                <a:srgbClr val="4617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461700"/>
        </a:fontRef>
        <a:srgbClr val="461700"/>
      </a:tcTxStyle>
      <a:tcStyle>
        <a:tcBdr>
          <a:left>
            <a:ln w="12700" cap="flat">
              <a:solidFill>
                <a:srgbClr val="461700"/>
              </a:solidFill>
              <a:prstDash val="solid"/>
              <a:round/>
            </a:ln>
          </a:left>
          <a:right>
            <a:ln w="12700" cap="flat">
              <a:solidFill>
                <a:srgbClr val="461700"/>
              </a:solidFill>
              <a:prstDash val="solid"/>
              <a:round/>
            </a:ln>
          </a:right>
          <a:top>
            <a:ln w="12700" cap="flat">
              <a:solidFill>
                <a:srgbClr val="461700"/>
              </a:solidFill>
              <a:prstDash val="solid"/>
              <a:round/>
            </a:ln>
          </a:top>
          <a:bottom>
            <a:ln w="25400" cap="flat">
              <a:solidFill>
                <a:srgbClr val="461700"/>
              </a:solidFill>
              <a:prstDash val="solid"/>
              <a:round/>
            </a:ln>
          </a:bottom>
          <a:insideH>
            <a:ln w="12700" cap="flat">
              <a:solidFill>
                <a:srgbClr val="461700"/>
              </a:solidFill>
              <a:prstDash val="solid"/>
              <a:round/>
            </a:ln>
          </a:insideH>
          <a:insideV>
            <a:ln w="12700" cap="flat">
              <a:solidFill>
                <a:srgbClr val="4617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74"/>
    <p:restoredTop sz="94648"/>
  </p:normalViewPr>
  <p:slideViewPr>
    <p:cSldViewPr snapToGrid="0" snapToObjects="1">
      <p:cViewPr>
        <p:scale>
          <a:sx n="70" d="100"/>
          <a:sy n="70" d="100"/>
        </p:scale>
        <p:origin x="456" y="3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35092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328015-EC06-4CFE-AFC3-822B214FEBC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3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328015-EC06-4CFE-AFC3-822B214FEBC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5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  <a:lvl2pPr marL="0" indent="228600">
              <a:buSzTx/>
              <a:buNone/>
              <a:defRPr sz="2400"/>
            </a:lvl2pPr>
            <a:lvl3pPr marL="0" indent="228600">
              <a:buSzTx/>
              <a:buNone/>
              <a:defRPr sz="2400"/>
            </a:lvl3pPr>
            <a:lvl4pPr marL="0" indent="228600">
              <a:buSzTx/>
              <a:buNone/>
              <a:defRPr sz="2400"/>
            </a:lvl4pPr>
            <a:lvl5pPr marL="0" indent="228600"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Google Shape;35;p9"/>
          <p:cNvSpPr txBox="1">
            <a:spLocks noGrp="1"/>
          </p:cNvSpPr>
          <p:nvPr>
            <p:ph type="body" sz="half" idx="13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" name="Google Shape;36;p9"/>
          <p:cNvSpPr txBox="1">
            <a:spLocks noGrp="1"/>
          </p:cNvSpPr>
          <p:nvPr>
            <p:ph type="body" sz="quarter" idx="14"/>
          </p:nvPr>
        </p:nvSpPr>
        <p:spPr>
          <a:xfrm>
            <a:off x="4645025" y="1535111"/>
            <a:ext cx="4041775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4" name="Google Shape;37;p9"/>
          <p:cNvSpPr txBox="1">
            <a:spLocks noGrp="1"/>
          </p:cNvSpPr>
          <p:nvPr>
            <p:ph type="body" sz="half" idx="15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68288" y="1471612"/>
            <a:ext cx="3879852" cy="538639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977900" indent="-444500">
              <a:buSzPts val="2800"/>
              <a:defRPr sz="2800"/>
            </a:lvl2pPr>
            <a:lvl3pPr marL="1513838" indent="-497838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Google Shape;41;p10"/>
          <p:cNvSpPr txBox="1">
            <a:spLocks noGrp="1"/>
          </p:cNvSpPr>
          <p:nvPr>
            <p:ph type="body" sz="half" idx="13"/>
          </p:nvPr>
        </p:nvSpPr>
        <p:spPr>
          <a:xfrm>
            <a:off x="4300537" y="1471611"/>
            <a:ext cx="3879852" cy="538639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  <a:lvl2pPr marL="0" indent="228600">
              <a:buSzTx/>
              <a:buNone/>
              <a:defRPr sz="2000"/>
            </a:lvl2pPr>
            <a:lvl3pPr marL="0" indent="228600">
              <a:buSzTx/>
              <a:buNone/>
              <a:defRPr sz="2000"/>
            </a:lvl3pPr>
            <a:lvl4pPr marL="0" indent="228600">
              <a:buSzTx/>
              <a:buNone/>
              <a:defRPr sz="2000"/>
            </a:lvl4pPr>
            <a:lvl5pPr marL="0" indent="228600"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E3A8C5-B7D4-4F96-9195-9520EC869C1C}" type="datetimeFigureOut">
              <a:rPr lang="en-US" smtClean="0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6D611-3862-4CAC-ACA1-71652CD8A1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6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68285" y="0"/>
            <a:ext cx="7897815" cy="1366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68285" y="1471612"/>
            <a:ext cx="7912102" cy="538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C00000"/>
          </a:solidFill>
          <a:uFillTx/>
          <a:latin typeface="Arial Narrow"/>
          <a:ea typeface="Arial Narrow"/>
          <a:cs typeface="Arial Narrow"/>
          <a:sym typeface="Arial Narrow"/>
        </a:defRPr>
      </a:lvl1pPr>
      <a:lvl2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C00000"/>
          </a:solidFill>
          <a:uFillTx/>
          <a:latin typeface="Arial Narrow"/>
          <a:ea typeface="Arial Narrow"/>
          <a:cs typeface="Arial Narrow"/>
          <a:sym typeface="Arial Narrow"/>
        </a:defRPr>
      </a:lvl2pPr>
      <a:lvl3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C00000"/>
          </a:solidFill>
          <a:uFillTx/>
          <a:latin typeface="Arial Narrow"/>
          <a:ea typeface="Arial Narrow"/>
          <a:cs typeface="Arial Narrow"/>
          <a:sym typeface="Arial Narrow"/>
        </a:defRPr>
      </a:lvl3pPr>
      <a:lvl4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C00000"/>
          </a:solidFill>
          <a:uFillTx/>
          <a:latin typeface="Arial Narrow"/>
          <a:ea typeface="Arial Narrow"/>
          <a:cs typeface="Arial Narrow"/>
          <a:sym typeface="Arial Narrow"/>
        </a:defRPr>
      </a:lvl4pPr>
      <a:lvl5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C00000"/>
          </a:solidFill>
          <a:uFillTx/>
          <a:latin typeface="Arial Narrow"/>
          <a:ea typeface="Arial Narrow"/>
          <a:cs typeface="Arial Narrow"/>
          <a:sym typeface="Arial Narrow"/>
        </a:defRPr>
      </a:lvl5pPr>
      <a:lvl6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C00000"/>
          </a:solidFill>
          <a:uFillTx/>
          <a:latin typeface="Arial Narrow"/>
          <a:ea typeface="Arial Narrow"/>
          <a:cs typeface="Arial Narrow"/>
          <a:sym typeface="Arial Narrow"/>
        </a:defRPr>
      </a:lvl6pPr>
      <a:lvl7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C00000"/>
          </a:solidFill>
          <a:uFillTx/>
          <a:latin typeface="Arial Narrow"/>
          <a:ea typeface="Arial Narrow"/>
          <a:cs typeface="Arial Narrow"/>
          <a:sym typeface="Arial Narrow"/>
        </a:defRPr>
      </a:lvl7pPr>
      <a:lvl8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C00000"/>
          </a:solidFill>
          <a:uFillTx/>
          <a:latin typeface="Arial Narrow"/>
          <a:ea typeface="Arial Narrow"/>
          <a:cs typeface="Arial Narrow"/>
          <a:sym typeface="Arial Narrow"/>
        </a:defRPr>
      </a:lvl8pPr>
      <a:lvl9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C00000"/>
          </a:solidFill>
          <a:uFillTx/>
          <a:latin typeface="Arial Narrow"/>
          <a:ea typeface="Arial Narrow"/>
          <a:cs typeface="Arial Narrow"/>
          <a:sym typeface="Arial Narrow"/>
        </a:defRPr>
      </a:lvl9pPr>
    </p:titleStyle>
    <p:bodyStyle>
      <a:lvl1pPr marL="0" marR="0" indent="228600" algn="l" defTabSz="914400" rtl="0" latinLnBrk="0">
        <a:lnSpc>
          <a:spcPct val="85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461700"/>
          </a:solidFill>
          <a:uFillTx/>
          <a:latin typeface="Arial Narrow"/>
          <a:ea typeface="Arial Narrow"/>
          <a:cs typeface="Arial Narrow"/>
          <a:sym typeface="Arial Narrow"/>
        </a:defRPr>
      </a:lvl1pPr>
      <a:lvl2pPr marL="972457" marR="0" indent="-464457" algn="l" defTabSz="914400" rtl="0" latinLnBrk="0">
        <a:lnSpc>
          <a:spcPct val="85000"/>
        </a:lnSpc>
        <a:spcBef>
          <a:spcPts val="900"/>
        </a:spcBef>
        <a:spcAft>
          <a:spcPts val="0"/>
        </a:spcAft>
        <a:buClrTx/>
        <a:buSzPts val="3200"/>
        <a:buFontTx/>
        <a:buChar char="▪"/>
        <a:tabLst/>
        <a:defRPr sz="3200" b="1" i="0" u="none" strike="noStrike" cap="none" spc="0" baseline="0">
          <a:ln>
            <a:noFill/>
          </a:ln>
          <a:solidFill>
            <a:srgbClr val="461700"/>
          </a:solidFill>
          <a:uFillTx/>
          <a:latin typeface="Arial Narrow"/>
          <a:ea typeface="Arial Narrow"/>
          <a:cs typeface="Arial Narrow"/>
          <a:sym typeface="Arial Narrow"/>
        </a:defRPr>
      </a:lvl2pPr>
      <a:lvl3pPr marL="1498600" marR="0" indent="-508000" algn="l" defTabSz="914400" rtl="0" latinLnBrk="0">
        <a:lnSpc>
          <a:spcPct val="85000"/>
        </a:lnSpc>
        <a:spcBef>
          <a:spcPts val="900"/>
        </a:spcBef>
        <a:spcAft>
          <a:spcPts val="0"/>
        </a:spcAft>
        <a:buClrTx/>
        <a:buSzPts val="3200"/>
        <a:buFontTx/>
        <a:buChar char="―"/>
        <a:tabLst/>
        <a:defRPr sz="3200" b="1" i="0" u="none" strike="noStrike" cap="none" spc="0" baseline="0">
          <a:ln>
            <a:noFill/>
          </a:ln>
          <a:solidFill>
            <a:srgbClr val="461700"/>
          </a:solidFill>
          <a:uFillTx/>
          <a:latin typeface="Arial Narrow"/>
          <a:ea typeface="Arial Narrow"/>
          <a:cs typeface="Arial Narrow"/>
          <a:sym typeface="Arial Narrow"/>
        </a:defRPr>
      </a:lvl3pPr>
      <a:lvl4pPr marL="2042160" marR="0" indent="-568960" algn="l" defTabSz="914400" rtl="0" latinLnBrk="0">
        <a:lnSpc>
          <a:spcPct val="85000"/>
        </a:lnSpc>
        <a:spcBef>
          <a:spcPts val="900"/>
        </a:spcBef>
        <a:spcAft>
          <a:spcPts val="0"/>
        </a:spcAft>
        <a:buClrTx/>
        <a:buSzPts val="3200"/>
        <a:buFontTx/>
        <a:buChar char="–"/>
        <a:tabLst/>
        <a:defRPr sz="3200" b="1" i="0" u="none" strike="noStrike" cap="none" spc="0" baseline="0">
          <a:ln>
            <a:noFill/>
          </a:ln>
          <a:solidFill>
            <a:srgbClr val="461700"/>
          </a:solidFill>
          <a:uFillTx/>
          <a:latin typeface="Arial Narrow"/>
          <a:ea typeface="Arial Narrow"/>
          <a:cs typeface="Arial Narrow"/>
          <a:sym typeface="Arial Narrow"/>
        </a:defRPr>
      </a:lvl4pPr>
      <a:lvl5pPr marL="2499360" marR="0" indent="-568960" algn="l" defTabSz="914400" rtl="0" latinLnBrk="0">
        <a:lnSpc>
          <a:spcPct val="85000"/>
        </a:lnSpc>
        <a:spcBef>
          <a:spcPts val="900"/>
        </a:spcBef>
        <a:spcAft>
          <a:spcPts val="0"/>
        </a:spcAft>
        <a:buClrTx/>
        <a:buSzPts val="3200"/>
        <a:buFontTx/>
        <a:buChar char="»"/>
        <a:tabLst/>
        <a:defRPr sz="3200" b="1" i="0" u="none" strike="noStrike" cap="none" spc="0" baseline="0">
          <a:ln>
            <a:noFill/>
          </a:ln>
          <a:solidFill>
            <a:srgbClr val="461700"/>
          </a:solidFill>
          <a:uFillTx/>
          <a:latin typeface="Arial Narrow"/>
          <a:ea typeface="Arial Narrow"/>
          <a:cs typeface="Arial Narrow"/>
          <a:sym typeface="Arial Narrow"/>
        </a:defRPr>
      </a:lvl5pPr>
      <a:lvl6pPr marL="2956560" marR="0" indent="-568960" algn="l" defTabSz="914400" rtl="0" latinLnBrk="0">
        <a:lnSpc>
          <a:spcPct val="85000"/>
        </a:lnSpc>
        <a:spcBef>
          <a:spcPts val="900"/>
        </a:spcBef>
        <a:spcAft>
          <a:spcPts val="0"/>
        </a:spcAft>
        <a:buClrTx/>
        <a:buSzPts val="3200"/>
        <a:buFontTx/>
        <a:buChar char="»"/>
        <a:tabLst/>
        <a:defRPr sz="3200" b="1" i="0" u="none" strike="noStrike" cap="none" spc="0" baseline="0">
          <a:ln>
            <a:noFill/>
          </a:ln>
          <a:solidFill>
            <a:srgbClr val="461700"/>
          </a:solidFill>
          <a:uFillTx/>
          <a:latin typeface="Arial Narrow"/>
          <a:ea typeface="Arial Narrow"/>
          <a:cs typeface="Arial Narrow"/>
          <a:sym typeface="Arial Narrow"/>
        </a:defRPr>
      </a:lvl6pPr>
      <a:lvl7pPr marL="3413759" marR="0" indent="-568959" algn="l" defTabSz="914400" rtl="0" latinLnBrk="0">
        <a:lnSpc>
          <a:spcPct val="85000"/>
        </a:lnSpc>
        <a:spcBef>
          <a:spcPts val="900"/>
        </a:spcBef>
        <a:spcAft>
          <a:spcPts val="0"/>
        </a:spcAft>
        <a:buClrTx/>
        <a:buSzPts val="3200"/>
        <a:buFontTx/>
        <a:buChar char="»"/>
        <a:tabLst/>
        <a:defRPr sz="3200" b="1" i="0" u="none" strike="noStrike" cap="none" spc="0" baseline="0">
          <a:ln>
            <a:noFill/>
          </a:ln>
          <a:solidFill>
            <a:srgbClr val="461700"/>
          </a:solidFill>
          <a:uFillTx/>
          <a:latin typeface="Arial Narrow"/>
          <a:ea typeface="Arial Narrow"/>
          <a:cs typeface="Arial Narrow"/>
          <a:sym typeface="Arial Narrow"/>
        </a:defRPr>
      </a:lvl7pPr>
      <a:lvl8pPr marL="3870959" marR="0" indent="-568959" algn="l" defTabSz="914400" rtl="0" latinLnBrk="0">
        <a:lnSpc>
          <a:spcPct val="85000"/>
        </a:lnSpc>
        <a:spcBef>
          <a:spcPts val="900"/>
        </a:spcBef>
        <a:spcAft>
          <a:spcPts val="0"/>
        </a:spcAft>
        <a:buClrTx/>
        <a:buSzPts val="3200"/>
        <a:buFontTx/>
        <a:buChar char="»"/>
        <a:tabLst/>
        <a:defRPr sz="3200" b="1" i="0" u="none" strike="noStrike" cap="none" spc="0" baseline="0">
          <a:ln>
            <a:noFill/>
          </a:ln>
          <a:solidFill>
            <a:srgbClr val="461700"/>
          </a:solidFill>
          <a:uFillTx/>
          <a:latin typeface="Arial Narrow"/>
          <a:ea typeface="Arial Narrow"/>
          <a:cs typeface="Arial Narrow"/>
          <a:sym typeface="Arial Narrow"/>
        </a:defRPr>
      </a:lvl8pPr>
      <a:lvl9pPr marL="4328159" marR="0" indent="-568959" algn="l" defTabSz="914400" rtl="0" latinLnBrk="0">
        <a:lnSpc>
          <a:spcPct val="85000"/>
        </a:lnSpc>
        <a:spcBef>
          <a:spcPts val="900"/>
        </a:spcBef>
        <a:spcAft>
          <a:spcPts val="0"/>
        </a:spcAft>
        <a:buClrTx/>
        <a:buSzPts val="3200"/>
        <a:buFontTx/>
        <a:buChar char="»"/>
        <a:tabLst/>
        <a:defRPr sz="3200" b="1" i="0" u="none" strike="noStrike" cap="none" spc="0" baseline="0">
          <a:ln>
            <a:noFill/>
          </a:ln>
          <a:solidFill>
            <a:srgbClr val="461700"/>
          </a:solidFill>
          <a:uFillTx/>
          <a:latin typeface="Arial Narrow"/>
          <a:ea typeface="Arial Narrow"/>
          <a:cs typeface="Arial Narrow"/>
          <a:sym typeface="Arial Narrow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58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5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tiff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tif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.jpe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brassica.com/default.asp" TargetMode="External"/><Relationship Id="rId18" Type="http://schemas.openxmlformats.org/officeDocument/2006/relationships/hyperlink" Target="http://images.google.com/imgres?imgurl=http://www.jeffcitymo.org/parks/images/SO-LOGO.GIF&amp;imgrefurl=http://www.jeffcitymo.org/parks/specialolympics.html&amp;usg=__wrbqLZT4mYI7yVNWHet34wMML1M=&amp;h=554&amp;w=700&amp;sz=15&amp;hl=en&amp;start=2&amp;um=1&amp;tbnid=leURSFBZSi6f2M:&amp;tbnh=111&amp;tbnw=140&amp;prev=/images?q=special+olympics+logo&amp;hl=en&amp;rlz=1T4TSHB_en___US330&amp;um=1" TargetMode="External"/><Relationship Id="rId26" Type="http://schemas.openxmlformats.org/officeDocument/2006/relationships/hyperlink" Target="http://www.skinet.com/warrenmiller/" TargetMode="External"/><Relationship Id="rId39" Type="http://schemas.openxmlformats.org/officeDocument/2006/relationships/image" Target="../media/image47.png"/><Relationship Id="rId21" Type="http://schemas.openxmlformats.org/officeDocument/2006/relationships/image" Target="../media/image34.jpeg"/><Relationship Id="rId34" Type="http://schemas.openxmlformats.org/officeDocument/2006/relationships/image" Target="../media/image42.png"/><Relationship Id="rId42" Type="http://schemas.openxmlformats.org/officeDocument/2006/relationships/image" Target="../media/image50.png"/><Relationship Id="rId7" Type="http://schemas.openxmlformats.org/officeDocument/2006/relationships/hyperlink" Target="http://rds.yahoo.com/_ylt=A9G_bI.LbNdKqzcAq6mJzbkF;_ylu=X3oDMTBpZTByOGFiBHBvcwMyBHNlYwNzcgR2dGlkAw--/SIG=1hj81vr7r/EXP=1255718411/**http:/images.search.yahoo.com/images/view?back=http://images.search.yahoo.com/search/images?p=celestial+seasonings+logo&amp;ei=utf-8&amp;fr=yfp-t-701&amp;w=1255&amp;h=958&amp;imgurl=www.boulderhistorymuseum.org/images/CelestialLogo.jpg&amp;rurl=http://www.boulderhistorymuseum.org/past_exhibits.TeaToTofu.html&amp;size=511k&amp;name=CelestialLogo+jp...&amp;p=celestial+seasonings+logo&amp;oid=d83c0893968b97c4&amp;fr2=&amp;no=2&amp;tt=16&amp;sigr=120du92nh&amp;sigi=11lps4a6c&amp;sigb=12usp9g6o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hyperlink" Target="http://images.google.com/imgres?imgurl=http://www.bayareawdb.org/nav/Workforce%20Development%20Board/Rosters/jvllogo4c.jpg&amp;imgrefurl=http://www.bayareawdb.org/nav/Workforce%20Development%20Board/Rosters/board.htm&amp;usg=___UpTmGma1vpuEGK5tl45ZpjYQyk=&amp;h=891&amp;w=2100&amp;sz=901&amp;hl=en&amp;start=2&amp;um=1&amp;tbnid=uYAtudnSXBAQ-M:&amp;tbnh=64&amp;tbnw=150&amp;prev=/images?q=johnsonville+sausage&amp;hl=en&amp;rlz=1T4TSHB_en___US330&amp;sa=X&amp;um=1" TargetMode="External"/><Relationship Id="rId29" Type="http://schemas.openxmlformats.org/officeDocument/2006/relationships/image" Target="../media/image38.gif"/><Relationship Id="rId41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11" Type="http://schemas.openxmlformats.org/officeDocument/2006/relationships/hyperlink" Target="http://rds.yahoo.com/_ylt=A9G_bHIlbddKnAoAwEaJzbkF;_ylu=X3oDMTBpdnJhMHUzBHBvcwMxBHNlYwNzcgR2dGlkAw--/SIG=1gih59a8o/EXP=1255718565/**http:/images.search.yahoo.com/images/view?back=http://images.search.yahoo.com/search/images?p=crocs+logo&amp;ei=utf-8&amp;fr=yfp-t-701&amp;w=328&amp;h=377&amp;imgurl=www.saltlakecitymarathon.com/fileadmin/sponsorsslc/crocs_logo.JPG&amp;rurl=http://www.saltlakecitymarathon.com/Sponsors.161.0.html&amp;size=23k&amp;name=crocs+logo+JPG&amp;p=crocs+logo&amp;oid=aaa07568093c9bd8&amp;fr2=&amp;no=1&amp;tt=694&amp;sigr=11nv1387u&amp;sigi=1213ilh4e&amp;sigb=12ffso236" TargetMode="External"/><Relationship Id="rId24" Type="http://schemas.openxmlformats.org/officeDocument/2006/relationships/hyperlink" Target="http://www.warrenmiller.net/ec/index.php?main_page=index" TargetMode="External"/><Relationship Id="rId32" Type="http://schemas.openxmlformats.org/officeDocument/2006/relationships/image" Target="../media/image40.png"/><Relationship Id="rId37" Type="http://schemas.openxmlformats.org/officeDocument/2006/relationships/image" Target="../media/image45.png"/><Relationship Id="rId40" Type="http://schemas.openxmlformats.org/officeDocument/2006/relationships/image" Target="../media/image48.png"/><Relationship Id="rId5" Type="http://schemas.openxmlformats.org/officeDocument/2006/relationships/hyperlink" Target="javascript:ClickThumbnail(1)" TargetMode="External"/><Relationship Id="rId15" Type="http://schemas.openxmlformats.org/officeDocument/2006/relationships/hyperlink" Target="http://www.starbucks.com/" TargetMode="External"/><Relationship Id="rId23" Type="http://schemas.openxmlformats.org/officeDocument/2006/relationships/image" Target="../media/image35.jpeg"/><Relationship Id="rId28" Type="http://schemas.openxmlformats.org/officeDocument/2006/relationships/hyperlink" Target="http://www.corporateexpress.com/index.html" TargetMode="External"/><Relationship Id="rId36" Type="http://schemas.openxmlformats.org/officeDocument/2006/relationships/image" Target="../media/image44.png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31" Type="http://schemas.openxmlformats.org/officeDocument/2006/relationships/hyperlink" Target="http://gigaset.com/us/en/pages/index.html" TargetMode="External"/><Relationship Id="rId44" Type="http://schemas.openxmlformats.org/officeDocument/2006/relationships/image" Target="../media/image52.png"/><Relationship Id="rId4" Type="http://schemas.openxmlformats.org/officeDocument/2006/relationships/image" Target="../media/image25.jpeg"/><Relationship Id="rId9" Type="http://schemas.openxmlformats.org/officeDocument/2006/relationships/hyperlink" Target="http://rds.yahoo.com/_ylt=A9G_bF6cbNdKLmkAeASJzbkF;_ylu=X3oDMTBpZm5udGl1BHBvcwM1BHNlYwNzcgR2dGlkAw--/SIG=1i5dt79u7/EXP=1255718428/**http:/images.search.yahoo.com/images/view?back=http://images.search.yahoo.com/search/images?p=james+avery+logo&amp;ei=utf-8&amp;fr=yfp-t-701&amp;w=3192&amp;h=840&amp;imgurl=www.championsvillageshoppingcenter.com/shoppingcenter/jamesavery_logo.jpg&amp;rurl=http://www.championsvillageshoppingcenter.com/shoppingcenter/jamesavery.htm&amp;size=142k&amp;name=jamesavery+logo+...&amp;p=james+avery+logo&amp;oid=4b6fa2366f45fc7e&amp;fr2=&amp;no=5&amp;tt=7&amp;sigr=12bd0ub7g&amp;sigi=1295sca03&amp;sigb=12l37uu7o" TargetMode="External"/><Relationship Id="rId14" Type="http://schemas.openxmlformats.org/officeDocument/2006/relationships/image" Target="../media/image30.png"/><Relationship Id="rId22" Type="http://schemas.openxmlformats.org/officeDocument/2006/relationships/hyperlink" Target="http://images.google.com/imgres?imgurl=http://www.starcycles.com.au/images/giant%20bikes%20169.jpg&amp;imgrefurl=http://www.starcycles.com.au/GIANT_KIDS.html&amp;usg=__r6QNnCtGbX4Vqrpx4pAbMiSXZpQ=&amp;h=441&amp;w=2044&amp;sz=81&amp;hl=en&amp;start=20&amp;um=1&amp;tbnid=zx5KB0m8bpyjOM:&amp;tbnh=32&amp;tbnw=150&amp;prev=/images?q=giant+bicycles+logo&amp;ndsp=18&amp;hl=en&amp;rlz=1T4TSHB_en___US330&amp;sa=N&amp;start=18&amp;um=1" TargetMode="External"/><Relationship Id="rId27" Type="http://schemas.openxmlformats.org/officeDocument/2006/relationships/image" Target="../media/image37.png"/><Relationship Id="rId30" Type="http://schemas.openxmlformats.org/officeDocument/2006/relationships/image" Target="../media/image39.png"/><Relationship Id="rId35" Type="http://schemas.openxmlformats.org/officeDocument/2006/relationships/image" Target="../media/image43.png"/><Relationship Id="rId43" Type="http://schemas.openxmlformats.org/officeDocument/2006/relationships/image" Target="../media/image51.png"/><Relationship Id="rId8" Type="http://schemas.openxmlformats.org/officeDocument/2006/relationships/image" Target="../media/image27.jpeg"/><Relationship Id="rId3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openxmlformats.org/officeDocument/2006/relationships/image" Target="../media/image32.jpeg"/><Relationship Id="rId25" Type="http://schemas.openxmlformats.org/officeDocument/2006/relationships/image" Target="../media/image36.png"/><Relationship Id="rId33" Type="http://schemas.openxmlformats.org/officeDocument/2006/relationships/image" Target="../media/image41.png"/><Relationship Id="rId38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57;p15"/>
          <p:cNvSpPr/>
          <p:nvPr/>
        </p:nvSpPr>
        <p:spPr>
          <a:xfrm>
            <a:off x="9400" y="20945"/>
            <a:ext cx="7734300" cy="6858000"/>
          </a:xfrm>
          <a:prstGeom prst="rect">
            <a:avLst/>
          </a:prstGeom>
          <a:solidFill>
            <a:srgbClr val="E4D9B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</p:txBody>
      </p:sp>
      <p:sp>
        <p:nvSpPr>
          <p:cNvPr id="61" name="Google Shape;58;p15"/>
          <p:cNvSpPr/>
          <p:nvPr/>
        </p:nvSpPr>
        <p:spPr>
          <a:xfrm>
            <a:off x="7211815" y="444500"/>
            <a:ext cx="1304925" cy="1314450"/>
          </a:xfrm>
          <a:prstGeom prst="rect">
            <a:avLst/>
          </a:prstGeom>
          <a:solidFill>
            <a:srgbClr val="FEBD1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</p:txBody>
      </p:sp>
      <p:sp>
        <p:nvSpPr>
          <p:cNvPr id="62" name="Google Shape;59;p15"/>
          <p:cNvSpPr/>
          <p:nvPr/>
        </p:nvSpPr>
        <p:spPr>
          <a:xfrm>
            <a:off x="7236939" y="1936750"/>
            <a:ext cx="1304925" cy="1314450"/>
          </a:xfrm>
          <a:prstGeom prst="rect">
            <a:avLst/>
          </a:prstGeom>
          <a:solidFill>
            <a:srgbClr val="16268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 dirty="0">
              <a:highlight>
                <a:srgbClr val="0000FF"/>
              </a:highlight>
            </a:endParaRPr>
          </a:p>
        </p:txBody>
      </p:sp>
      <p:sp>
        <p:nvSpPr>
          <p:cNvPr id="63" name="Google Shape;60;p15"/>
          <p:cNvSpPr/>
          <p:nvPr/>
        </p:nvSpPr>
        <p:spPr>
          <a:xfrm>
            <a:off x="7236939" y="3429000"/>
            <a:ext cx="1304925" cy="1314450"/>
          </a:xfrm>
          <a:prstGeom prst="rect">
            <a:avLst/>
          </a:prstGeom>
          <a:solidFill>
            <a:srgbClr val="FEBD1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</p:txBody>
      </p:sp>
      <p:sp>
        <p:nvSpPr>
          <p:cNvPr id="67" name="Google Shape;64;p15"/>
          <p:cNvSpPr txBox="1"/>
          <p:nvPr/>
        </p:nvSpPr>
        <p:spPr>
          <a:xfrm>
            <a:off x="757382" y="3508685"/>
            <a:ext cx="6114473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39687" algn="ctr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 smtClean="0">
                <a:solidFill>
                  <a:srgbClr val="16268B"/>
                </a:solidFill>
              </a:rPr>
              <a:t>UCSB </a:t>
            </a:r>
            <a:r>
              <a:rPr lang="en-US" dirty="0" smtClean="0">
                <a:solidFill>
                  <a:srgbClr val="16268B"/>
                </a:solidFill>
              </a:rPr>
              <a:t>Comm Alumni Council Virtual Career Session</a:t>
            </a:r>
            <a:endParaRPr dirty="0">
              <a:solidFill>
                <a:srgbClr val="16268B"/>
              </a:solidFill>
            </a:endParaRPr>
          </a:p>
          <a:p>
            <a:pPr indent="39687" algn="ctr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>
                <a:solidFill>
                  <a:srgbClr val="16268B"/>
                </a:solidFill>
              </a:rPr>
              <a:t>Presentation:</a:t>
            </a:r>
          </a:p>
          <a:p>
            <a:pPr indent="39687" algn="ctr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>
                <a:solidFill>
                  <a:srgbClr val="16268B"/>
                </a:solidFill>
              </a:rPr>
              <a:t>‘Careers in Public Relations</a:t>
            </a:r>
            <a:r>
              <a:rPr lang="en-US" dirty="0" smtClean="0">
                <a:solidFill>
                  <a:srgbClr val="16268B"/>
                </a:solidFill>
              </a:rPr>
              <a:t>’</a:t>
            </a:r>
          </a:p>
          <a:p>
            <a:pPr indent="39687" algn="ctr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 smtClean="0">
                <a:solidFill>
                  <a:srgbClr val="16268B"/>
                </a:solidFill>
              </a:rPr>
              <a:t>Debbie Fitzgerald</a:t>
            </a:r>
            <a:endParaRPr lang="en-US" dirty="0">
              <a:solidFill>
                <a:srgbClr val="16268B"/>
              </a:solidFill>
            </a:endParaRPr>
          </a:p>
          <a:p>
            <a:pPr indent="39687" algn="ctr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 sz="1200" dirty="0">
              <a:solidFill>
                <a:schemeClr val="bg2">
                  <a:lumMod val="50000"/>
                </a:schemeClr>
              </a:solidFill>
            </a:endParaRPr>
          </a:p>
          <a:p>
            <a:pPr indent="39687" algn="ctr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800">
                <a:solidFill>
                  <a:schemeClr val="bg2">
                    <a:lumMod val="50000"/>
                  </a:schemeClr>
                </a:solidFill>
              </a:rPr>
              <a:t>May </a:t>
            </a:r>
            <a:r>
              <a:rPr lang="en-US" sz="2800" smtClean="0">
                <a:solidFill>
                  <a:schemeClr val="bg2">
                    <a:lumMod val="50000"/>
                  </a:schemeClr>
                </a:solidFill>
              </a:rPr>
              <a:t>26, 2021</a:t>
            </a:r>
            <a:endParaRPr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8" name="Google Shape;65;p15" descr="Google Shape;65;p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866" y="4921250"/>
            <a:ext cx="1285998" cy="1163522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ADC5F8D-7EF5-584D-982B-A0B2BD24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76" y="1211365"/>
            <a:ext cx="4331863" cy="17816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F3A1D-1BA1-C34C-B682-F4848C83B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91" y="368710"/>
            <a:ext cx="1914188" cy="195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024C8F-FA5B-7741-8344-C8FE954B3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174" y="378114"/>
            <a:ext cx="1870035" cy="22860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D58AC4-0F2B-D141-9134-831AC75BFE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86" y="5333188"/>
            <a:ext cx="3749054" cy="151509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698230-2B50-404E-8CEE-D49DE18B47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86" y="430895"/>
            <a:ext cx="390772" cy="3297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B89893-81D8-CC49-8902-358F7A9EFC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226" y="217240"/>
            <a:ext cx="2120217" cy="1186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260BA-6BB1-5045-ABB3-74AA05BFB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926027"/>
            <a:ext cx="2599157" cy="17380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8B82A-8A61-5F46-973A-10DED64660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791" y="4675913"/>
            <a:ext cx="4273724" cy="642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82AE74-2C91-3A4E-98C8-1153BE6F72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744" y="3005912"/>
            <a:ext cx="3157957" cy="165525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49BE87-3985-C74D-A882-E8871591E6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7980" y="3104309"/>
            <a:ext cx="2792676" cy="16609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B2C286-CE93-FF4D-BC44-8C785E234A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2260" y="2786646"/>
            <a:ext cx="4855029" cy="29589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9AD6AA-E7DE-C04E-8486-24D3533B1E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9123" y="4973998"/>
            <a:ext cx="3429000" cy="187428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5B3BC2-0D55-7E42-83A6-4335B52CE7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03656" y="217240"/>
            <a:ext cx="469199" cy="669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Google Shape;173;p24">
            <a:extLst>
              <a:ext uri="{FF2B5EF4-FFF2-40B4-BE49-F238E27FC236}">
                <a16:creationId xmlns:a16="http://schemas.microsoft.com/office/drawing/2014/main" id="{71843E6D-1C57-A747-BE39-3BFA8BB75D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4586" y="2306442"/>
            <a:ext cx="2422097" cy="6425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algn="ctr"/>
            <a:r>
              <a:rPr lang="en-US" sz="3600" dirty="0">
                <a:solidFill>
                  <a:srgbClr val="C00000"/>
                </a:solidFill>
              </a:rPr>
              <a:t>Editorial Media Relations</a:t>
            </a:r>
            <a:endParaRPr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864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73;p24"/>
          <p:cNvSpPr txBox="1">
            <a:spLocks noGrp="1"/>
          </p:cNvSpPr>
          <p:nvPr>
            <p:ph type="title"/>
          </p:nvPr>
        </p:nvSpPr>
        <p:spPr>
          <a:xfrm>
            <a:off x="230817" y="448559"/>
            <a:ext cx="5741744" cy="9223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Influencing the Influencers 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5B3EEF-0C56-C643-98BA-96B91D4479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25" y="3120414"/>
            <a:ext cx="2416369" cy="1000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DC31A-740D-9B48-9197-A7B2D5140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49" y="1577954"/>
            <a:ext cx="1905000" cy="939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39E86B-AB69-AB4C-95D3-90377743D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433" y="2617714"/>
            <a:ext cx="3035660" cy="3899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E95EDE-F967-7B48-9086-2FA43C362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26" y="4392542"/>
            <a:ext cx="1502974" cy="4899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80DD57-A1F2-3B4F-8A3E-DCF39E61F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25" y="5533961"/>
            <a:ext cx="1968976" cy="489919"/>
          </a:xfrm>
          <a:prstGeom prst="rect">
            <a:avLst/>
          </a:prstGeom>
        </p:spPr>
      </p:pic>
      <p:pic>
        <p:nvPicPr>
          <p:cNvPr id="13" name="Picture 1" descr="DOR_Denver_Logo">
            <a:extLst>
              <a:ext uri="{FF2B5EF4-FFF2-40B4-BE49-F238E27FC236}">
                <a16:creationId xmlns:a16="http://schemas.microsoft.com/office/drawing/2014/main" id="{B4A3C528-1264-8340-9180-12CB7B50E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356" y="2131998"/>
            <a:ext cx="1308102" cy="91645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01DAAC45-C995-7A41-9397-24ABB9C92A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7482" y="5253419"/>
            <a:ext cx="1205536" cy="105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39585B-D5CD-3245-BC60-C66DE81CD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9018" y="1577762"/>
            <a:ext cx="1017432" cy="864204"/>
          </a:xfrm>
          <a:prstGeom prst="rect">
            <a:avLst/>
          </a:prstGeom>
        </p:spPr>
      </p:pic>
      <p:pic>
        <p:nvPicPr>
          <p:cNvPr id="17" name="Content Placeholder 3" descr="Moroch_McD_TeacherOfMonth_Denver_v2.jpg">
            <a:extLst>
              <a:ext uri="{FF2B5EF4-FFF2-40B4-BE49-F238E27FC236}">
                <a16:creationId xmlns:a16="http://schemas.microsoft.com/office/drawing/2014/main" id="{62291042-1879-AD49-A39B-2FD62FB370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87" r="-1987"/>
          <a:stretch>
            <a:fillRect/>
          </a:stretch>
        </p:blipFill>
        <p:spPr bwMode="auto">
          <a:xfrm>
            <a:off x="4023286" y="2271712"/>
            <a:ext cx="1366212" cy="170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66F062-42EB-3B48-BB92-AA9C7216E47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387" y="441488"/>
            <a:ext cx="1363573" cy="769055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E3265DB8-9A92-0640-824B-CD6C6EA724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3516" y="977907"/>
            <a:ext cx="1321838" cy="89240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246850-138F-164F-BF28-DB16FD0C3C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4739" y="4274542"/>
            <a:ext cx="2228481" cy="57748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0E35F6-AE3D-1542-AAF1-C9D24CD119A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29" y="5154547"/>
            <a:ext cx="1246825" cy="1370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401F91-4650-CE43-A98E-B5028E2C52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30064" y="1047686"/>
            <a:ext cx="1883119" cy="9621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78EC-1BC5-454A-93C3-900335441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557" y="241962"/>
            <a:ext cx="4582886" cy="767445"/>
          </a:xfrm>
          <a:custGeom>
            <a:avLst/>
            <a:gdLst>
              <a:gd name="connsiteX0" fmla="*/ 0 w 4582886"/>
              <a:gd name="connsiteY0" fmla="*/ 0 h 767445"/>
              <a:gd name="connsiteX1" fmla="*/ 481203 w 4582886"/>
              <a:gd name="connsiteY1" fmla="*/ 0 h 767445"/>
              <a:gd name="connsiteX2" fmla="*/ 1008235 w 4582886"/>
              <a:gd name="connsiteY2" fmla="*/ 0 h 767445"/>
              <a:gd name="connsiteX3" fmla="*/ 1489438 w 4582886"/>
              <a:gd name="connsiteY3" fmla="*/ 0 h 767445"/>
              <a:gd name="connsiteX4" fmla="*/ 2108128 w 4582886"/>
              <a:gd name="connsiteY4" fmla="*/ 0 h 767445"/>
              <a:gd name="connsiteX5" fmla="*/ 2680988 w 4582886"/>
              <a:gd name="connsiteY5" fmla="*/ 0 h 767445"/>
              <a:gd name="connsiteX6" fmla="*/ 3253849 w 4582886"/>
              <a:gd name="connsiteY6" fmla="*/ 0 h 767445"/>
              <a:gd name="connsiteX7" fmla="*/ 3918368 w 4582886"/>
              <a:gd name="connsiteY7" fmla="*/ 0 h 767445"/>
              <a:gd name="connsiteX8" fmla="*/ 4582886 w 4582886"/>
              <a:gd name="connsiteY8" fmla="*/ 0 h 767445"/>
              <a:gd name="connsiteX9" fmla="*/ 4582886 w 4582886"/>
              <a:gd name="connsiteY9" fmla="*/ 360699 h 767445"/>
              <a:gd name="connsiteX10" fmla="*/ 4582886 w 4582886"/>
              <a:gd name="connsiteY10" fmla="*/ 767445 h 767445"/>
              <a:gd name="connsiteX11" fmla="*/ 4147512 w 4582886"/>
              <a:gd name="connsiteY11" fmla="*/ 767445 h 767445"/>
              <a:gd name="connsiteX12" fmla="*/ 3666309 w 4582886"/>
              <a:gd name="connsiteY12" fmla="*/ 767445 h 767445"/>
              <a:gd name="connsiteX13" fmla="*/ 3047619 w 4582886"/>
              <a:gd name="connsiteY13" fmla="*/ 767445 h 767445"/>
              <a:gd name="connsiteX14" fmla="*/ 2383101 w 4582886"/>
              <a:gd name="connsiteY14" fmla="*/ 767445 h 767445"/>
              <a:gd name="connsiteX15" fmla="*/ 1856069 w 4582886"/>
              <a:gd name="connsiteY15" fmla="*/ 767445 h 767445"/>
              <a:gd name="connsiteX16" fmla="*/ 1191550 w 4582886"/>
              <a:gd name="connsiteY16" fmla="*/ 767445 h 767445"/>
              <a:gd name="connsiteX17" fmla="*/ 710347 w 4582886"/>
              <a:gd name="connsiteY17" fmla="*/ 767445 h 767445"/>
              <a:gd name="connsiteX18" fmla="*/ 0 w 4582886"/>
              <a:gd name="connsiteY18" fmla="*/ 767445 h 767445"/>
              <a:gd name="connsiteX19" fmla="*/ 0 w 4582886"/>
              <a:gd name="connsiteY19" fmla="*/ 406746 h 767445"/>
              <a:gd name="connsiteX20" fmla="*/ 0 w 4582886"/>
              <a:gd name="connsiteY20" fmla="*/ 0 h 76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82886" h="767445" fill="none" extrusionOk="0">
                <a:moveTo>
                  <a:pt x="0" y="0"/>
                </a:moveTo>
                <a:cubicBezTo>
                  <a:pt x="141659" y="-28612"/>
                  <a:pt x="384443" y="11077"/>
                  <a:pt x="481203" y="0"/>
                </a:cubicBezTo>
                <a:cubicBezTo>
                  <a:pt x="577963" y="-11077"/>
                  <a:pt x="756993" y="33056"/>
                  <a:pt x="1008235" y="0"/>
                </a:cubicBezTo>
                <a:cubicBezTo>
                  <a:pt x="1259477" y="-33056"/>
                  <a:pt x="1338671" y="54916"/>
                  <a:pt x="1489438" y="0"/>
                </a:cubicBezTo>
                <a:cubicBezTo>
                  <a:pt x="1640205" y="-54916"/>
                  <a:pt x="1825945" y="6388"/>
                  <a:pt x="2108128" y="0"/>
                </a:cubicBezTo>
                <a:cubicBezTo>
                  <a:pt x="2390311" y="-6388"/>
                  <a:pt x="2411729" y="10769"/>
                  <a:pt x="2680988" y="0"/>
                </a:cubicBezTo>
                <a:cubicBezTo>
                  <a:pt x="2950247" y="-10769"/>
                  <a:pt x="3005308" y="22795"/>
                  <a:pt x="3253849" y="0"/>
                </a:cubicBezTo>
                <a:cubicBezTo>
                  <a:pt x="3502390" y="-22795"/>
                  <a:pt x="3625716" y="73896"/>
                  <a:pt x="3918368" y="0"/>
                </a:cubicBezTo>
                <a:cubicBezTo>
                  <a:pt x="4211020" y="-73896"/>
                  <a:pt x="4253736" y="55868"/>
                  <a:pt x="4582886" y="0"/>
                </a:cubicBezTo>
                <a:cubicBezTo>
                  <a:pt x="4594967" y="164261"/>
                  <a:pt x="4577063" y="226921"/>
                  <a:pt x="4582886" y="360699"/>
                </a:cubicBezTo>
                <a:cubicBezTo>
                  <a:pt x="4588709" y="494477"/>
                  <a:pt x="4549272" y="575202"/>
                  <a:pt x="4582886" y="767445"/>
                </a:cubicBezTo>
                <a:cubicBezTo>
                  <a:pt x="4384290" y="811489"/>
                  <a:pt x="4300939" y="730443"/>
                  <a:pt x="4147512" y="767445"/>
                </a:cubicBezTo>
                <a:cubicBezTo>
                  <a:pt x="3994085" y="804447"/>
                  <a:pt x="3865482" y="757189"/>
                  <a:pt x="3666309" y="767445"/>
                </a:cubicBezTo>
                <a:cubicBezTo>
                  <a:pt x="3467136" y="777701"/>
                  <a:pt x="3236748" y="730754"/>
                  <a:pt x="3047619" y="767445"/>
                </a:cubicBezTo>
                <a:cubicBezTo>
                  <a:pt x="2858490" y="804136"/>
                  <a:pt x="2658486" y="692781"/>
                  <a:pt x="2383101" y="767445"/>
                </a:cubicBezTo>
                <a:cubicBezTo>
                  <a:pt x="2107716" y="842109"/>
                  <a:pt x="2087283" y="734744"/>
                  <a:pt x="1856069" y="767445"/>
                </a:cubicBezTo>
                <a:cubicBezTo>
                  <a:pt x="1624855" y="800146"/>
                  <a:pt x="1515010" y="713595"/>
                  <a:pt x="1191550" y="767445"/>
                </a:cubicBezTo>
                <a:cubicBezTo>
                  <a:pt x="868090" y="821295"/>
                  <a:pt x="874208" y="718958"/>
                  <a:pt x="710347" y="767445"/>
                </a:cubicBezTo>
                <a:cubicBezTo>
                  <a:pt x="546486" y="815932"/>
                  <a:pt x="259316" y="682741"/>
                  <a:pt x="0" y="767445"/>
                </a:cubicBezTo>
                <a:cubicBezTo>
                  <a:pt x="-31948" y="619717"/>
                  <a:pt x="3974" y="579143"/>
                  <a:pt x="0" y="406746"/>
                </a:cubicBezTo>
                <a:cubicBezTo>
                  <a:pt x="-3974" y="234349"/>
                  <a:pt x="20025" y="176638"/>
                  <a:pt x="0" y="0"/>
                </a:cubicBezTo>
                <a:close/>
              </a:path>
              <a:path w="4582886" h="767445" stroke="0" extrusionOk="0">
                <a:moveTo>
                  <a:pt x="0" y="0"/>
                </a:moveTo>
                <a:cubicBezTo>
                  <a:pt x="203307" y="-24768"/>
                  <a:pt x="347537" y="7262"/>
                  <a:pt x="527032" y="0"/>
                </a:cubicBezTo>
                <a:cubicBezTo>
                  <a:pt x="706527" y="-7262"/>
                  <a:pt x="801183" y="48089"/>
                  <a:pt x="962406" y="0"/>
                </a:cubicBezTo>
                <a:cubicBezTo>
                  <a:pt x="1123629" y="-48089"/>
                  <a:pt x="1349323" y="12592"/>
                  <a:pt x="1626925" y="0"/>
                </a:cubicBezTo>
                <a:cubicBezTo>
                  <a:pt x="1904527" y="-12592"/>
                  <a:pt x="1931918" y="1624"/>
                  <a:pt x="2153956" y="0"/>
                </a:cubicBezTo>
                <a:cubicBezTo>
                  <a:pt x="2375994" y="-1624"/>
                  <a:pt x="2558627" y="47122"/>
                  <a:pt x="2680988" y="0"/>
                </a:cubicBezTo>
                <a:cubicBezTo>
                  <a:pt x="2803349" y="-47122"/>
                  <a:pt x="3136619" y="56608"/>
                  <a:pt x="3345507" y="0"/>
                </a:cubicBezTo>
                <a:cubicBezTo>
                  <a:pt x="3554395" y="-56608"/>
                  <a:pt x="3692674" y="46755"/>
                  <a:pt x="3826710" y="0"/>
                </a:cubicBezTo>
                <a:cubicBezTo>
                  <a:pt x="3960746" y="-46755"/>
                  <a:pt x="4268990" y="74372"/>
                  <a:pt x="4582886" y="0"/>
                </a:cubicBezTo>
                <a:cubicBezTo>
                  <a:pt x="4611997" y="116727"/>
                  <a:pt x="4543388" y="288271"/>
                  <a:pt x="4582886" y="399071"/>
                </a:cubicBezTo>
                <a:cubicBezTo>
                  <a:pt x="4622384" y="509871"/>
                  <a:pt x="4562816" y="660209"/>
                  <a:pt x="4582886" y="767445"/>
                </a:cubicBezTo>
                <a:cubicBezTo>
                  <a:pt x="4423903" y="769935"/>
                  <a:pt x="4142146" y="729387"/>
                  <a:pt x="4010025" y="767445"/>
                </a:cubicBezTo>
                <a:cubicBezTo>
                  <a:pt x="3877904" y="805503"/>
                  <a:pt x="3624349" y="739295"/>
                  <a:pt x="3482993" y="767445"/>
                </a:cubicBezTo>
                <a:cubicBezTo>
                  <a:pt x="3341637" y="795595"/>
                  <a:pt x="3100826" y="700144"/>
                  <a:pt x="2818475" y="767445"/>
                </a:cubicBezTo>
                <a:cubicBezTo>
                  <a:pt x="2536124" y="834746"/>
                  <a:pt x="2380221" y="709700"/>
                  <a:pt x="2153956" y="767445"/>
                </a:cubicBezTo>
                <a:cubicBezTo>
                  <a:pt x="1927691" y="825190"/>
                  <a:pt x="1900685" y="765823"/>
                  <a:pt x="1672753" y="767445"/>
                </a:cubicBezTo>
                <a:cubicBezTo>
                  <a:pt x="1444821" y="769067"/>
                  <a:pt x="1322485" y="702354"/>
                  <a:pt x="1099893" y="767445"/>
                </a:cubicBezTo>
                <a:cubicBezTo>
                  <a:pt x="877301" y="832536"/>
                  <a:pt x="441971" y="702849"/>
                  <a:pt x="0" y="767445"/>
                </a:cubicBezTo>
                <a:cubicBezTo>
                  <a:pt x="-4218" y="621745"/>
                  <a:pt x="4958" y="542618"/>
                  <a:pt x="0" y="383723"/>
                </a:cubicBezTo>
                <a:cubicBezTo>
                  <a:pt x="-4958" y="224828"/>
                  <a:pt x="22647" y="132918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Types of PR Jobs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CCD72E-1B78-DF4E-86EC-DE078F28B386}"/>
              </a:ext>
            </a:extLst>
          </p:cNvPr>
          <p:cNvSpPr txBox="1">
            <a:spLocks/>
          </p:cNvSpPr>
          <p:nvPr/>
        </p:nvSpPr>
        <p:spPr>
          <a:xfrm>
            <a:off x="741218" y="148564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hangingPunct="1"/>
            <a:r>
              <a:rPr lang="en-US" sz="4400" dirty="0">
                <a:solidFill>
                  <a:srgbClr val="16268B"/>
                </a:solidFill>
                <a:latin typeface="Gabriola" pitchFamily="82" charset="0"/>
              </a:rPr>
              <a:t>In-House/Corporate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0FBF70-1944-204B-80BC-0F27C42C3A8A}"/>
              </a:ext>
            </a:extLst>
          </p:cNvPr>
          <p:cNvSpPr txBox="1">
            <a:spLocks/>
          </p:cNvSpPr>
          <p:nvPr/>
        </p:nvSpPr>
        <p:spPr>
          <a:xfrm>
            <a:off x="3940627" y="2770411"/>
            <a:ext cx="332014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hangingPunct="1"/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BLAIRMDITC TT MEDIUM" pitchFamily="2" charset="0"/>
                <a:ea typeface="+mn-ea"/>
              </a:rPr>
              <a:t>Agency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9CA239-8DDC-2A41-B4C5-99FCD501A616}"/>
              </a:ext>
            </a:extLst>
          </p:cNvPr>
          <p:cNvSpPr txBox="1">
            <a:spLocks/>
          </p:cNvSpPr>
          <p:nvPr/>
        </p:nvSpPr>
        <p:spPr>
          <a:xfrm>
            <a:off x="4572000" y="519792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hangingPunct="1"/>
            <a:r>
              <a:rPr lang="en-US" sz="4400" dirty="0">
                <a:solidFill>
                  <a:srgbClr val="0070C0"/>
                </a:solidFill>
                <a:latin typeface="Andale Mono" panose="020B0509000000000004" pitchFamily="49" charset="0"/>
                <a:ea typeface="+mn-ea"/>
              </a:rPr>
              <a:t>Non-Profit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1208DA-45BB-1B4B-B33A-CB73AB485851}"/>
              </a:ext>
            </a:extLst>
          </p:cNvPr>
          <p:cNvSpPr txBox="1">
            <a:spLocks/>
          </p:cNvSpPr>
          <p:nvPr/>
        </p:nvSpPr>
        <p:spPr>
          <a:xfrm>
            <a:off x="440871" y="4054928"/>
            <a:ext cx="452845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algn="ctr" hangingPunct="1"/>
            <a:r>
              <a:rPr lang="en-US" sz="4400" dirty="0">
                <a:solidFill>
                  <a:srgbClr val="00B050"/>
                </a:solidFill>
                <a:latin typeface="Bradley Hand" pitchFamily="2" charset="77"/>
                <a:ea typeface="+mn-ea"/>
              </a:rPr>
              <a:t>Politics</a:t>
            </a:r>
          </a:p>
          <a:p>
            <a:pPr algn="ctr" hangingPunct="1"/>
            <a:r>
              <a:rPr lang="en-US" sz="2400" dirty="0">
                <a:solidFill>
                  <a:srgbClr val="00B050"/>
                </a:solidFill>
                <a:latin typeface="Bradley Hand" pitchFamily="2" charset="77"/>
                <a:ea typeface="+mn-ea"/>
              </a:rPr>
              <a:t>(Campaign Manager/Lobbyist)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B83232A-B0F7-9646-93E5-417D88DC9387}"/>
              </a:ext>
            </a:extLst>
          </p:cNvPr>
          <p:cNvSpPr txBox="1">
            <a:spLocks/>
          </p:cNvSpPr>
          <p:nvPr/>
        </p:nvSpPr>
        <p:spPr>
          <a:xfrm>
            <a:off x="5481452" y="1627409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hangingPunct="1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Publicist</a:t>
            </a:r>
          </a:p>
        </p:txBody>
      </p:sp>
    </p:spTree>
    <p:extLst>
      <p:ext uri="{BB962C8B-B14F-4D97-AF65-F5344CB8AC3E}">
        <p14:creationId xmlns:p14="http://schemas.microsoft.com/office/powerpoint/2010/main" val="143681571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216;p26"/>
          <p:cNvSpPr/>
          <p:nvPr/>
        </p:nvSpPr>
        <p:spPr>
          <a:xfrm>
            <a:off x="8410575" y="0"/>
            <a:ext cx="733425" cy="6858000"/>
          </a:xfrm>
          <a:prstGeom prst="rect">
            <a:avLst/>
          </a:prstGeom>
          <a:solidFill>
            <a:srgbClr val="E4D9B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</p:txBody>
      </p:sp>
      <p:sp>
        <p:nvSpPr>
          <p:cNvPr id="103" name="Google Shape;217;p26"/>
          <p:cNvSpPr/>
          <p:nvPr/>
        </p:nvSpPr>
        <p:spPr>
          <a:xfrm>
            <a:off x="8210550" y="4984973"/>
            <a:ext cx="781050" cy="78105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 dirty="0">
              <a:highlight>
                <a:srgbClr val="16268B"/>
              </a:highlight>
            </a:endParaRPr>
          </a:p>
        </p:txBody>
      </p:sp>
      <p:sp>
        <p:nvSpPr>
          <p:cNvPr id="105" name="Google Shape;219;p26"/>
          <p:cNvSpPr/>
          <p:nvPr/>
        </p:nvSpPr>
        <p:spPr>
          <a:xfrm>
            <a:off x="295273" y="1362074"/>
            <a:ext cx="8077204" cy="4848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798" y="0"/>
                </a:lnTo>
                <a:lnTo>
                  <a:pt x="20798" y="21600"/>
                </a:lnTo>
                <a:lnTo>
                  <a:pt x="21600" y="21600"/>
                </a:lnTo>
              </a:path>
            </a:pathLst>
          </a:custGeom>
          <a:ln w="28575">
            <a:solidFill>
              <a:srgbClr val="280D00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pPr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</p:txBody>
      </p:sp>
      <p:sp>
        <p:nvSpPr>
          <p:cNvPr id="106" name="Google Shape;220;p26"/>
          <p:cNvSpPr/>
          <p:nvPr/>
        </p:nvSpPr>
        <p:spPr>
          <a:xfrm>
            <a:off x="8210550" y="5878849"/>
            <a:ext cx="781050" cy="781052"/>
          </a:xfrm>
          <a:prstGeom prst="rect">
            <a:avLst/>
          </a:prstGeom>
          <a:solidFill>
            <a:srgbClr val="FEBD1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</p:txBody>
      </p:sp>
      <p:sp>
        <p:nvSpPr>
          <p:cNvPr id="107" name="Google Shape;221;p26"/>
          <p:cNvSpPr/>
          <p:nvPr/>
        </p:nvSpPr>
        <p:spPr>
          <a:xfrm>
            <a:off x="8210550" y="4116387"/>
            <a:ext cx="781050" cy="781052"/>
          </a:xfrm>
          <a:prstGeom prst="rect">
            <a:avLst/>
          </a:prstGeom>
          <a:solidFill>
            <a:srgbClr val="FEBD1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</p:txBody>
      </p:sp>
      <p:sp>
        <p:nvSpPr>
          <p:cNvPr id="108" name="Google Shape;222;p26"/>
          <p:cNvSpPr txBox="1">
            <a:spLocks noGrp="1"/>
          </p:cNvSpPr>
          <p:nvPr>
            <p:ph type="title"/>
          </p:nvPr>
        </p:nvSpPr>
        <p:spPr>
          <a:xfrm>
            <a:off x="2736089" y="3863744"/>
            <a:ext cx="3126108" cy="1143001"/>
          </a:xfrm>
          <a:prstGeom prst="rect">
            <a:avLst/>
          </a:prstGeom>
        </p:spPr>
        <p:txBody>
          <a:bodyPr lIns="5073" tIns="5073" rIns="5073" bIns="5073"/>
          <a:lstStyle/>
          <a:p>
            <a:pPr indent="32764" defTabSz="786383">
              <a:defRPr sz="4100">
                <a:latin typeface="Merriweather Sans"/>
                <a:ea typeface="Merriweather Sans"/>
                <a:cs typeface="Merriweather Sans"/>
                <a:sym typeface="Merriweather Sans"/>
              </a:defRPr>
            </a:pPr>
            <a:r>
              <a:rPr dirty="0"/>
              <a:t/>
            </a:r>
            <a:br>
              <a:rPr dirty="0"/>
            </a:br>
            <a:r>
              <a:rPr dirty="0">
                <a:solidFill>
                  <a:srgbClr val="16268B"/>
                </a:solidFill>
              </a:rPr>
              <a:t>Questions?</a:t>
            </a:r>
          </a:p>
        </p:txBody>
      </p:sp>
      <p:pic>
        <p:nvPicPr>
          <p:cNvPr id="109" name="Google Shape;223;p26" descr="Google Shape;223;p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510" y="1676400"/>
            <a:ext cx="2490790" cy="243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8AC7B-59AD-A34F-A4E4-BF0E9416630C}"/>
              </a:ext>
            </a:extLst>
          </p:cNvPr>
          <p:cNvSpPr/>
          <p:nvPr/>
        </p:nvSpPr>
        <p:spPr>
          <a:xfrm>
            <a:off x="243252" y="784777"/>
            <a:ext cx="3829895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300" b="1" dirty="0">
                <a:solidFill>
                  <a:srgbClr val="16268B"/>
                </a:solidFill>
                <a:latin typeface="+mn-ea"/>
                <a:ea typeface="+mn-ea"/>
              </a:rPr>
              <a:t>Who are you?</a:t>
            </a:r>
            <a:endParaRPr lang="en-US" sz="4300" b="1" dirty="0">
              <a:latin typeface="+mn-ea"/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149BB0-E65C-5849-A781-16FA2FB6B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265" y="5357220"/>
            <a:ext cx="3709274" cy="94917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44FF2A-585D-9044-A645-E5301CD75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39" y="107589"/>
            <a:ext cx="1707232" cy="227511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E0CA8C-2423-B343-909F-FA537D53B627}"/>
              </a:ext>
            </a:extLst>
          </p:cNvPr>
          <p:cNvSpPr txBox="1"/>
          <p:nvPr/>
        </p:nvSpPr>
        <p:spPr>
          <a:xfrm>
            <a:off x="6411685" y="167932"/>
            <a:ext cx="1937657" cy="1077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16268B"/>
                </a:solidFill>
              </a:rPr>
              <a:t>Debbie Fitzgerald: ½ of ‘Fitzgerald Petersen Communications’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16268B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2" name="Google Shape;65;p15" descr="Google Shape;65;p15">
            <a:extLst>
              <a:ext uri="{FF2B5EF4-FFF2-40B4-BE49-F238E27FC236}">
                <a16:creationId xmlns:a16="http://schemas.microsoft.com/office/drawing/2014/main" id="{3177B60B-60A1-CB42-87FD-22B651C3C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250" y="1245146"/>
            <a:ext cx="1190605" cy="1077214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52EB822-09E6-B54A-B8A8-E2FA8A825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3" y="1878612"/>
            <a:ext cx="1984357" cy="2079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129865-4A89-8E43-9921-E87C28CF95D5}"/>
              </a:ext>
            </a:extLst>
          </p:cNvPr>
          <p:cNvSpPr txBox="1"/>
          <p:nvPr/>
        </p:nvSpPr>
        <p:spPr>
          <a:xfrm>
            <a:off x="343161" y="3895972"/>
            <a:ext cx="221771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16268B"/>
                </a:solidFill>
              </a:rPr>
              <a:t>1992 Graduate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16268B"/>
                </a:solidFill>
              </a:rPr>
              <a:t>BA, </a:t>
            </a:r>
            <a:r>
              <a:rPr lang="en-US" sz="1600" dirty="0" smtClean="0">
                <a:solidFill>
                  <a:srgbClr val="16268B"/>
                </a:solidFill>
              </a:rPr>
              <a:t>Communication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16268B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C90AA8-C387-F345-9044-D7AFDE62F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676" y="2979182"/>
            <a:ext cx="3162453" cy="19976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213A24-D0B5-AE45-897A-38DC016CB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758" y="5290242"/>
            <a:ext cx="2346780" cy="1083129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4AA53C0-D3F9-B949-A20D-5C613E01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16" y="2758415"/>
            <a:ext cx="1911861" cy="227511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24BC02-ACB6-764C-BCF5-C61F5D8FC2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252" y="4743865"/>
            <a:ext cx="2346780" cy="175423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574621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9E73C7B-6341-3947-B332-2F9164D91912}"/>
              </a:ext>
            </a:extLst>
          </p:cNvPr>
          <p:cNvSpPr txBox="1"/>
          <p:nvPr/>
        </p:nvSpPr>
        <p:spPr>
          <a:xfrm>
            <a:off x="272700" y="4627255"/>
            <a:ext cx="2919470" cy="2070788"/>
          </a:xfrm>
          <a:prstGeom prst="rect">
            <a:avLst/>
          </a:prstGeom>
          <a:noFill/>
          <a:ln w="57150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4617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40C4BA-C6A6-8940-AF7A-856DEDB5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97" y="352303"/>
            <a:ext cx="8229600" cy="5819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6268B"/>
                </a:solidFill>
              </a:rPr>
              <a:t>How did you get here?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8EA8B9-04D3-2945-8A76-7EB86F2EC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979" y="3954722"/>
            <a:ext cx="1885552" cy="523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EE711-0176-9042-9859-23C648F39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469" y="1373734"/>
            <a:ext cx="1044635" cy="1044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A10F40-7F15-454D-AE73-07599FBCE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059" y="2394123"/>
            <a:ext cx="2448360" cy="544957"/>
          </a:xfrm>
          <a:prstGeom prst="rect">
            <a:avLst/>
          </a:prstGeom>
        </p:spPr>
      </p:pic>
      <p:pic>
        <p:nvPicPr>
          <p:cNvPr id="10" name="Google Shape;65;p15" descr="Google Shape;65;p15">
            <a:extLst>
              <a:ext uri="{FF2B5EF4-FFF2-40B4-BE49-F238E27FC236}">
                <a16:creationId xmlns:a16="http://schemas.microsoft.com/office/drawing/2014/main" id="{C82C7BF9-CFBA-DA44-9F93-6F037B37E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143" y="115045"/>
            <a:ext cx="1514332" cy="1438543"/>
          </a:xfrm>
          <a:prstGeom prst="rect">
            <a:avLst/>
          </a:prstGeom>
          <a:ln>
            <a:noFill/>
            <a:miter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F9DC14-288B-1348-9910-10AA3F9A4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112" y="4830773"/>
            <a:ext cx="1188248" cy="32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C503DC-FE27-9C4D-B899-47347E92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396" y="5826712"/>
            <a:ext cx="606969" cy="595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19696E-7637-FE49-8590-26DBB8F6C6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70" y="5946724"/>
            <a:ext cx="1041400" cy="355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524E7A-C44A-7C4C-888B-E62389D4C0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391" y="4867944"/>
            <a:ext cx="1184559" cy="329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139B5A-A4A3-9940-8EFC-03057714275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69" y="5376312"/>
            <a:ext cx="1144030" cy="3354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3F9571-3E04-714A-B3B2-F6A27533C95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396" y="5367588"/>
            <a:ext cx="789111" cy="3708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EAEB5A-5551-EE44-B2F2-821AAB22E1F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432" y="3728546"/>
            <a:ext cx="1298281" cy="386253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1FC865C3-E1FB-554D-8C03-4657DFA62B7A}"/>
              </a:ext>
            </a:extLst>
          </p:cNvPr>
          <p:cNvSpPr/>
          <p:nvPr/>
        </p:nvSpPr>
        <p:spPr>
          <a:xfrm>
            <a:off x="3371281" y="5356960"/>
            <a:ext cx="978408" cy="611378"/>
          </a:xfrm>
          <a:prstGeom prst="rightArrow">
            <a:avLst/>
          </a:prstGeom>
          <a:solidFill>
            <a:srgbClr val="C00000"/>
          </a:solidFill>
          <a:ln w="25400" cap="flat">
            <a:solidFill>
              <a:schemeClr val="bg2">
                <a:lumMod val="50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589552-2C9A-FC43-8D2B-B60184647191}"/>
              </a:ext>
            </a:extLst>
          </p:cNvPr>
          <p:cNvSpPr txBox="1"/>
          <p:nvPr/>
        </p:nvSpPr>
        <p:spPr>
          <a:xfrm>
            <a:off x="4280144" y="5354988"/>
            <a:ext cx="2768896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As many internships and entry level jobs as POSSIBLE!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559EB-EC29-A34D-8A14-580C4BF9C2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2939080"/>
            <a:ext cx="1514680" cy="70899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359D8F-6AF2-4D49-B4D7-ACBEAE3A9B7C}"/>
              </a:ext>
            </a:extLst>
          </p:cNvPr>
          <p:cNvSpPr txBox="1"/>
          <p:nvPr/>
        </p:nvSpPr>
        <p:spPr>
          <a:xfrm>
            <a:off x="2311621" y="2469769"/>
            <a:ext cx="957708" cy="707882"/>
          </a:xfrm>
          <a:custGeom>
            <a:avLst/>
            <a:gdLst>
              <a:gd name="connsiteX0" fmla="*/ 0 w 957708"/>
              <a:gd name="connsiteY0" fmla="*/ 0 h 707882"/>
              <a:gd name="connsiteX1" fmla="*/ 469277 w 957708"/>
              <a:gd name="connsiteY1" fmla="*/ 0 h 707882"/>
              <a:gd name="connsiteX2" fmla="*/ 957708 w 957708"/>
              <a:gd name="connsiteY2" fmla="*/ 0 h 707882"/>
              <a:gd name="connsiteX3" fmla="*/ 957708 w 957708"/>
              <a:gd name="connsiteY3" fmla="*/ 368099 h 707882"/>
              <a:gd name="connsiteX4" fmla="*/ 957708 w 957708"/>
              <a:gd name="connsiteY4" fmla="*/ 707882 h 707882"/>
              <a:gd name="connsiteX5" fmla="*/ 498008 w 957708"/>
              <a:gd name="connsiteY5" fmla="*/ 707882 h 707882"/>
              <a:gd name="connsiteX6" fmla="*/ 0 w 957708"/>
              <a:gd name="connsiteY6" fmla="*/ 707882 h 707882"/>
              <a:gd name="connsiteX7" fmla="*/ 0 w 957708"/>
              <a:gd name="connsiteY7" fmla="*/ 368099 h 707882"/>
              <a:gd name="connsiteX8" fmla="*/ 0 w 957708"/>
              <a:gd name="connsiteY8" fmla="*/ 0 h 70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7708" h="707882" extrusionOk="0">
                <a:moveTo>
                  <a:pt x="0" y="0"/>
                </a:moveTo>
                <a:cubicBezTo>
                  <a:pt x="213806" y="-29122"/>
                  <a:pt x="267421" y="47400"/>
                  <a:pt x="469277" y="0"/>
                </a:cubicBezTo>
                <a:cubicBezTo>
                  <a:pt x="671133" y="-47400"/>
                  <a:pt x="769162" y="37360"/>
                  <a:pt x="957708" y="0"/>
                </a:cubicBezTo>
                <a:cubicBezTo>
                  <a:pt x="959640" y="109087"/>
                  <a:pt x="949151" y="266144"/>
                  <a:pt x="957708" y="368099"/>
                </a:cubicBezTo>
                <a:cubicBezTo>
                  <a:pt x="966265" y="470054"/>
                  <a:pt x="927112" y="621518"/>
                  <a:pt x="957708" y="707882"/>
                </a:cubicBezTo>
                <a:cubicBezTo>
                  <a:pt x="775662" y="755910"/>
                  <a:pt x="609464" y="692443"/>
                  <a:pt x="498008" y="707882"/>
                </a:cubicBezTo>
                <a:cubicBezTo>
                  <a:pt x="386552" y="723321"/>
                  <a:pt x="126644" y="690173"/>
                  <a:pt x="0" y="707882"/>
                </a:cubicBezTo>
                <a:cubicBezTo>
                  <a:pt x="-7357" y="568298"/>
                  <a:pt x="10413" y="475235"/>
                  <a:pt x="0" y="368099"/>
                </a:cubicBezTo>
                <a:cubicBezTo>
                  <a:pt x="-10413" y="260963"/>
                  <a:pt x="11722" y="182209"/>
                  <a:pt x="0" y="0"/>
                </a:cubicBezTo>
                <a:close/>
              </a:path>
            </a:pathLst>
          </a:custGeom>
          <a:noFill/>
          <a:ln w="57150" cap="flat">
            <a:solidFill>
              <a:srgbClr val="7030A0"/>
            </a:solidFill>
            <a:miter lim="4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Aharoni" panose="02010803020104030203" pitchFamily="2" charset="-79"/>
                <a:cs typeface="Aharoni" panose="02010803020104030203" pitchFamily="2" charset="-79"/>
                <a:sym typeface="Helvetica"/>
              </a:rPr>
              <a:t>EGO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Aharoni" panose="02010803020104030203" pitchFamily="2" charset="-79"/>
                <a:cs typeface="Aharoni" panose="02010803020104030203" pitchFamily="2" charset="-79"/>
                <a:sym typeface="Helvetica"/>
              </a:rPr>
              <a:t>HIT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424E6272-0CDF-BB4B-95B0-45930EC57939}"/>
              </a:ext>
            </a:extLst>
          </p:cNvPr>
          <p:cNvSpPr/>
          <p:nvPr/>
        </p:nvSpPr>
        <p:spPr>
          <a:xfrm>
            <a:off x="3266131" y="2666601"/>
            <a:ext cx="1298280" cy="31421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25400" cap="flat">
            <a:solidFill>
              <a:schemeClr val="bg2">
                <a:lumMod val="50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193715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39"/>
          <p:cNvSpPr txBox="1"/>
          <p:nvPr/>
        </p:nvSpPr>
        <p:spPr>
          <a:xfrm>
            <a:off x="1279844" y="631070"/>
            <a:ext cx="2031179" cy="729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 anchor="b">
            <a:normAutofit/>
          </a:bodyPr>
          <a:lstStyle>
            <a:lvl1pPr>
              <a:lnSpc>
                <a:spcPct val="85000"/>
              </a:lnSpc>
              <a:defRPr sz="4400" spc="-100"/>
            </a:lvl1pPr>
          </a:lstStyle>
          <a:p>
            <a:r>
              <a:rPr sz="3300" dirty="0">
                <a:solidFill>
                  <a:schemeClr val="bg2">
                    <a:lumMod val="50000"/>
                  </a:schemeClr>
                </a:solidFill>
              </a:rPr>
              <a:t>  Footprint</a:t>
            </a:r>
          </a:p>
        </p:txBody>
      </p:sp>
      <p:pic>
        <p:nvPicPr>
          <p:cNvPr id="23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907" y="1553911"/>
            <a:ext cx="5870825" cy="4270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643" y="3082569"/>
            <a:ext cx="280428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429" y="2625238"/>
            <a:ext cx="280428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786" y="2828876"/>
            <a:ext cx="280429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987" y="4259522"/>
            <a:ext cx="280428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562" y="2753907"/>
            <a:ext cx="280428" cy="18573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extBox 15"/>
          <p:cNvSpPr/>
          <p:nvPr/>
        </p:nvSpPr>
        <p:spPr>
          <a:xfrm>
            <a:off x="0" y="857249"/>
            <a:ext cx="400050" cy="27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/>
          <a:lstStyle/>
          <a:p>
            <a:endParaRPr sz="1050" dirty="0"/>
          </a:p>
        </p:txBody>
      </p:sp>
      <p:pic>
        <p:nvPicPr>
          <p:cNvPr id="242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44" y="336488"/>
            <a:ext cx="1064163" cy="1041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429" y="3771345"/>
            <a:ext cx="280428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3" descr="Picture 13">
            <a:extLst>
              <a:ext uri="{FF2B5EF4-FFF2-40B4-BE49-F238E27FC236}">
                <a16:creationId xmlns:a16="http://schemas.microsoft.com/office/drawing/2014/main" id="{98958B12-0CF3-1A41-A3F2-AF814F96D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776" y="3336131"/>
            <a:ext cx="280428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3" descr="Picture 13">
            <a:extLst>
              <a:ext uri="{FF2B5EF4-FFF2-40B4-BE49-F238E27FC236}">
                <a16:creationId xmlns:a16="http://schemas.microsoft.com/office/drawing/2014/main" id="{FE52101A-3645-DC42-9FD3-73981D6EB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913" y="2095112"/>
            <a:ext cx="280428" cy="1857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39734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1"/>
          <p:cNvSpPr txBox="1">
            <a:spLocks noGrp="1"/>
          </p:cNvSpPr>
          <p:nvPr>
            <p:ph type="title"/>
          </p:nvPr>
        </p:nvSpPr>
        <p:spPr>
          <a:xfrm>
            <a:off x="800099" y="1172697"/>
            <a:ext cx="7543801" cy="10880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200" spc="-100"/>
            </a:pPr>
            <a:r>
              <a:rPr dirty="0"/>
              <a:t/>
            </a:r>
            <a:br>
              <a:rPr dirty="0"/>
            </a:br>
            <a:r>
              <a:rPr dirty="0">
                <a:solidFill>
                  <a:srgbClr val="16268B"/>
                </a:solidFill>
              </a:rPr>
              <a:t>Big Agency Senior Leadership with Boutique Attention!</a:t>
            </a:r>
          </a:p>
        </p:txBody>
      </p:sp>
      <p:sp>
        <p:nvSpPr>
          <p:cNvPr id="22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88721" y="2339881"/>
            <a:ext cx="7301578" cy="3800172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0" algn="ctr"/>
            <a:r>
              <a:rPr b="0" dirty="0">
                <a:solidFill>
                  <a:schemeClr val="bg2">
                    <a:lumMod val="50000"/>
                  </a:schemeClr>
                </a:solidFill>
              </a:rPr>
              <a:t>The FPC Difference: We offer the expertise of a big name agency with the attention to detail and the ownership that comes from a personal approach. With our firm, you get a public relations partner with senior experience, stellar results, flexibility, a sense of urgency, financial sensitivity, ownership of engagement and passionate enthusiasm!</a:t>
            </a:r>
          </a:p>
        </p:txBody>
      </p:sp>
      <p:pic>
        <p:nvPicPr>
          <p:cNvPr id="23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862" y="176297"/>
            <a:ext cx="1428276" cy="13978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24865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1000" y="293485"/>
            <a:ext cx="8534400" cy="530225"/>
          </a:xfrm>
        </p:spPr>
        <p:txBody>
          <a:bodyPr>
            <a:noAutofit/>
          </a:bodyPr>
          <a:lstStyle/>
          <a:p>
            <a:pPr algn="r" eaLnBrk="1" hangingPunct="1"/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  <a:cs typeface="Britannic Bold"/>
              </a:rPr>
              <a:t>Big Brand Experience, Boutique Approach</a:t>
            </a:r>
          </a:p>
        </p:txBody>
      </p:sp>
      <p:pic>
        <p:nvPicPr>
          <p:cNvPr id="17411" name="Picture 2" descr="BP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191000"/>
            <a:ext cx="107791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5" descr="Site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979251"/>
            <a:ext cx="208756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23" descr="Pictur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962400"/>
            <a:ext cx="16002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8" descr="Go to fullsize imag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7051" y="2027421"/>
            <a:ext cx="1093788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20" descr="Go to fullsize image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05600" y="1981200"/>
            <a:ext cx="16192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28" descr="Go to fullsize image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81325" y="3905250"/>
            <a:ext cx="9239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36" descr="Brassica Teas home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72400" y="26670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46" descr="http://groundfloormedia.com/sites/all/themes/groundfloormedia/img/client/thumb/starbucks.gif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057400" y="30480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10" descr="logo w_blue tag_lo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08825" y="5715976"/>
            <a:ext cx="16351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0" name="Picture 2" descr="http://t1.gstatic.com/images?q=tbn:leURSFBZSi6f2M:http://www.jeffcitymo.org/parks/images/SO-LOGO.GIF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106767" y="4746872"/>
            <a:ext cx="13335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2" descr="http://t1.gstatic.com/images?q=tbn:uYAtudnSXBAQ-M:http://www.bayareawdb.org/nav/Workforce%2520Development%2520Board/Rosters/jvllogo4c.jpg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724400" y="2286000"/>
            <a:ext cx="1785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2" name="Picture 4" descr="http://t2.gstatic.com/images?q=tbn:zx5KB0m8bpyjOM:http://www.starcycles.com.au/images/giant%2520bikes%2520169.jpg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343400" y="1676400"/>
            <a:ext cx="17859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3" name="Picture 6" descr="Warren Miller [home link]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-454025" y="-677863"/>
            <a:ext cx="1571625" cy="7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4" name="Picture 10" descr="http://www.skinet.com/warrenmiller/sites/all/themes/zen_warrenmiller/images/warren-miller-logo.gif">
            <a:hlinkClick r:id="rId26" tooltip="Back to WarrenMiller.com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772150" y="4995862"/>
            <a:ext cx="2809875" cy="3571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37890" name="Picture 2" descr="http://www.corporateexpress.com/Images/spacer.gif">
            <a:hlinkClick r:id="rId28"/>
          </p:cNvPr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55575" y="-365125"/>
            <a:ext cx="1428750" cy="762000"/>
          </a:xfrm>
          <a:prstGeom prst="rect">
            <a:avLst/>
          </a:prstGeom>
          <a:noFill/>
        </p:spPr>
      </p:pic>
      <p:pic>
        <p:nvPicPr>
          <p:cNvPr id="37892" name="Picture 4" descr="http://www.corporateexpress.com/Images/spacer.gif">
            <a:hlinkClick r:id="rId28"/>
          </p:cNvPr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55575" y="-365125"/>
            <a:ext cx="1428750" cy="762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33400" y="1066800"/>
            <a:ext cx="1905000" cy="6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Gigaset">
            <a:hlinkClick r:id="rId31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876752" y="5938693"/>
            <a:ext cx="1775112" cy="542395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28600" y="1905000"/>
            <a:ext cx="1352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90B99B-34C6-3A42-95C4-03693E319DED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22" y="2541973"/>
            <a:ext cx="1074739" cy="906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E52BC0-CECB-B740-AD1E-AC0E2E76258B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048" y="3135110"/>
            <a:ext cx="1610304" cy="539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E85D3E-6DAD-534A-AD44-BFCFCC4AAB8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83958" y="3693579"/>
            <a:ext cx="1863725" cy="70909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C73C6E-F310-5E4A-B086-6DAADA69196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059113" y="2311969"/>
            <a:ext cx="1530350" cy="7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242A0A-3D4C-7A4B-83FB-716992A6A00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269408" y="948928"/>
            <a:ext cx="2147984" cy="58030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07AE8-42CA-E04C-90A5-7A98FE982691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462290" y="3057525"/>
            <a:ext cx="1048871" cy="74295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D0012C-4552-3B4A-BFD6-5846D8A2CC5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361677" y="3930503"/>
            <a:ext cx="1600201" cy="763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2574B7-ECC5-8D44-9B17-B874081FD392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857433" y="3983920"/>
            <a:ext cx="1785938" cy="66002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3D42F3-ECD7-5C49-AD68-60A79E328286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27" y="5504465"/>
            <a:ext cx="1133673" cy="86845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ED2973-2CFE-7441-81BD-F1FECC653C94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79" y="4546741"/>
            <a:ext cx="1554162" cy="764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AA8D7C-7EF4-1D40-91C0-A8E56CFC4E31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584778" y="5378783"/>
            <a:ext cx="1280554" cy="92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98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42276" cy="73062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n-lt"/>
                <a:cs typeface="Britannic Bold"/>
              </a:rPr>
              <a:t>Current Clients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91F34-28D6-704C-9308-F1A1F33F40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01" y="638595"/>
            <a:ext cx="1428389" cy="1205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217F9A-E09A-6240-97AD-1315CABFB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511" y="2410991"/>
            <a:ext cx="2583554" cy="80606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554166-3AEA-9041-B43D-9B17BD629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989" y="3067257"/>
            <a:ext cx="2499692" cy="67805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D2F1F9-5E4A-5546-9232-F78F2A4883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66" y="4874691"/>
            <a:ext cx="1998023" cy="1210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05E2CC-F938-1C46-84A6-F661CEFB98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873" y="1216815"/>
            <a:ext cx="2551833" cy="806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A7123E-34D1-CD49-B3CB-93A1E7C493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005" y="4600419"/>
            <a:ext cx="1231900" cy="1758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FCE7C6-DF2B-E74B-8E89-730C9AC0E7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7736" y="5108242"/>
            <a:ext cx="2081964" cy="1065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BBD0D1-A224-6347-AB15-F1133B866B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642" y="3375694"/>
            <a:ext cx="2050526" cy="8060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43D04F-8090-F249-91D0-79C66DB081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6377" y="2086953"/>
            <a:ext cx="2336580" cy="8060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5BFF6F-CF3A-B94C-8F29-0D7599462F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7128" y="991095"/>
            <a:ext cx="2273300" cy="660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92DBA5-3BBA-7149-BEB7-498EE4C64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2841" y="4088047"/>
            <a:ext cx="3531709" cy="678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35C02D-FD1C-2542-84F0-05F6204869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0476" y="3730129"/>
            <a:ext cx="2095500" cy="88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21D88D-993A-5241-B3D4-13BB352C32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1588" y="2075014"/>
            <a:ext cx="2105502" cy="100309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7C2EC9-2890-1E4D-A502-2034CE1B44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35826" y="4961865"/>
            <a:ext cx="1798381" cy="15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Best PR Agencies for Startups. Hiring PR agency is a significant step… |  by Alex Serzhanovich | HackerNoon.com | Medium">
            <a:extLst>
              <a:ext uri="{FF2B5EF4-FFF2-40B4-BE49-F238E27FC236}">
                <a16:creationId xmlns:a16="http://schemas.microsoft.com/office/drawing/2014/main" id="{166DB522-1174-EE4F-9BC2-A1029630D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41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1"/>
          <p:cNvSpPr txBox="1">
            <a:spLocks noGrp="1"/>
          </p:cNvSpPr>
          <p:nvPr>
            <p:ph type="title"/>
          </p:nvPr>
        </p:nvSpPr>
        <p:spPr>
          <a:xfrm>
            <a:off x="1684519" y="746224"/>
            <a:ext cx="2297274" cy="49244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600" spc="-100"/>
            </a:pPr>
            <a:r>
              <a:rPr lang="en-US" dirty="0">
                <a:solidFill>
                  <a:srgbClr val="16268B"/>
                </a:solidFill>
              </a:rPr>
              <a:t> Our Services</a:t>
            </a:r>
            <a:endParaRPr dirty="0">
              <a:solidFill>
                <a:srgbClr val="16268B"/>
              </a:solidFill>
            </a:endParaRPr>
          </a:p>
        </p:txBody>
      </p:sp>
      <p:grpSp>
        <p:nvGrpSpPr>
          <p:cNvPr id="260" name="Diagram 8"/>
          <p:cNvGrpSpPr/>
          <p:nvPr/>
        </p:nvGrpSpPr>
        <p:grpSpPr>
          <a:xfrm>
            <a:off x="5044855" y="841254"/>
            <a:ext cx="3704642" cy="3252759"/>
            <a:chOff x="-202571" y="0"/>
            <a:chExt cx="4939522" cy="4337012"/>
          </a:xfrm>
          <a:solidFill>
            <a:srgbClr val="FFC000"/>
          </a:solidFill>
        </p:grpSpPr>
        <p:sp>
          <p:nvSpPr>
            <p:cNvPr id="254" name="Threat Made, Mapline Called, FPC finds out media deadline"/>
            <p:cNvSpPr txBox="1"/>
            <p:nvPr/>
          </p:nvSpPr>
          <p:spPr>
            <a:xfrm>
              <a:off x="3627328" y="319084"/>
              <a:ext cx="1109623" cy="105781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5240" tIns="15240" rIns="15240" bIns="15240" numCol="1" anchor="ctr">
              <a:spAutoFit/>
            </a:bodyPr>
            <a:lstStyle>
              <a:lvl1pPr algn="ctr" defTabSz="711200">
                <a:lnSpc>
                  <a:spcPct val="90000"/>
                </a:lnSpc>
                <a:spcBef>
                  <a:spcPts val="600"/>
                </a:spcBef>
                <a:defRPr sz="1600">
                  <a:solidFill>
                    <a:srgbClr val="FAC810"/>
                  </a:solidFill>
                </a:defRPr>
              </a:lvl1pPr>
            </a:lstStyle>
            <a:p>
              <a:r>
                <a:rPr lang="en-US" sz="1100" b="1" dirty="0">
                  <a:solidFill>
                    <a:schemeClr val="bg2">
                      <a:lumMod val="50000"/>
                    </a:schemeClr>
                  </a:solidFill>
                </a:rPr>
                <a:t>FPC reaches out to media or inquiry comes in </a:t>
              </a:r>
              <a:endParaRPr sz="11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5" name="Shape"/>
            <p:cNvSpPr/>
            <p:nvPr/>
          </p:nvSpPr>
          <p:spPr>
            <a:xfrm>
              <a:off x="2963778" y="1654942"/>
              <a:ext cx="1517582" cy="189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21312" y="0"/>
                  </a:moveTo>
                  <a:lnTo>
                    <a:pt x="21312" y="0"/>
                  </a:lnTo>
                  <a:cubicBezTo>
                    <a:pt x="21600" y="8902"/>
                    <a:pt x="14402" y="16826"/>
                    <a:pt x="3837" y="19238"/>
                  </a:cubicBezTo>
                  <a:lnTo>
                    <a:pt x="4196" y="21600"/>
                  </a:lnTo>
                  <a:lnTo>
                    <a:pt x="0" y="18032"/>
                  </a:lnTo>
                  <a:lnTo>
                    <a:pt x="2930" y="13254"/>
                  </a:lnTo>
                  <a:lnTo>
                    <a:pt x="3287" y="15610"/>
                  </a:lnTo>
                  <a:lnTo>
                    <a:pt x="3287" y="15610"/>
                  </a:lnTo>
                  <a:cubicBezTo>
                    <a:pt x="11564" y="13465"/>
                    <a:pt x="17100" y="7142"/>
                    <a:pt x="16871" y="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050" dirty="0"/>
            </a:p>
          </p:txBody>
        </p:sp>
        <p:sp>
          <p:nvSpPr>
            <p:cNvPr id="256" name="FPC works w Corp Liaison on statement/ response"/>
            <p:cNvSpPr txBox="1"/>
            <p:nvPr/>
          </p:nvSpPr>
          <p:spPr>
            <a:xfrm>
              <a:off x="1819298" y="2872935"/>
              <a:ext cx="1213509" cy="146407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5240" tIns="15240" rIns="15240" bIns="15240" numCol="1" anchor="ctr">
              <a:spAutoFit/>
            </a:bodyPr>
            <a:lstStyle>
              <a:lvl1pPr algn="ctr" defTabSz="711200">
                <a:lnSpc>
                  <a:spcPct val="90000"/>
                </a:lnSpc>
                <a:spcBef>
                  <a:spcPts val="600"/>
                </a:spcBef>
                <a:defRPr sz="1600">
                  <a:solidFill>
                    <a:srgbClr val="FAC810"/>
                  </a:solidFill>
                </a:defRPr>
              </a:lvl1pPr>
            </a:lstStyle>
            <a:p>
              <a:r>
                <a:rPr sz="1100" b="1" dirty="0">
                  <a:solidFill>
                    <a:schemeClr val="bg2">
                      <a:lumMod val="50000"/>
                    </a:schemeClr>
                  </a:solidFill>
                </a:rPr>
                <a:t>FPC works w </a:t>
              </a:r>
              <a:r>
                <a:rPr lang="en-US" sz="1100" b="1" dirty="0">
                  <a:solidFill>
                    <a:schemeClr val="bg2">
                      <a:lumMod val="50000"/>
                    </a:schemeClr>
                  </a:solidFill>
                </a:rPr>
                <a:t>local owners for a story/interview, or if crisis, a statement</a:t>
              </a:r>
              <a:endParaRPr sz="11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7" name="Shape"/>
            <p:cNvSpPr/>
            <p:nvPr/>
          </p:nvSpPr>
          <p:spPr>
            <a:xfrm>
              <a:off x="303503" y="1918711"/>
              <a:ext cx="1482005" cy="144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96" y="21600"/>
                  </a:moveTo>
                  <a:lnTo>
                    <a:pt x="20396" y="21600"/>
                  </a:lnTo>
                  <a:cubicBezTo>
                    <a:pt x="12031" y="19275"/>
                    <a:pt x="5446" y="12647"/>
                    <a:pt x="3016" y="4104"/>
                  </a:cubicBezTo>
                  <a:lnTo>
                    <a:pt x="0" y="4517"/>
                  </a:lnTo>
                  <a:lnTo>
                    <a:pt x="4519" y="0"/>
                  </a:lnTo>
                  <a:lnTo>
                    <a:pt x="10658" y="3059"/>
                  </a:lnTo>
                  <a:lnTo>
                    <a:pt x="7649" y="3470"/>
                  </a:lnTo>
                  <a:lnTo>
                    <a:pt x="7649" y="3470"/>
                  </a:lnTo>
                  <a:cubicBezTo>
                    <a:pt x="9786" y="10111"/>
                    <a:pt x="15027" y="15205"/>
                    <a:pt x="21600" y="1703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050" dirty="0"/>
            </a:p>
          </p:txBody>
        </p:sp>
        <p:sp>
          <p:nvSpPr>
            <p:cNvPr id="258" name="FPC reaches out to media with response"/>
            <p:cNvSpPr txBox="1"/>
            <p:nvPr/>
          </p:nvSpPr>
          <p:spPr>
            <a:xfrm>
              <a:off x="-202571" y="976972"/>
              <a:ext cx="1621448" cy="6565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7144" tIns="17144" rIns="17144" bIns="17144" numCol="1" anchor="ctr">
              <a:sp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AC810"/>
                  </a:solidFill>
                </a:defRPr>
              </a:lvl1pPr>
            </a:lstStyle>
            <a:p>
              <a:r>
                <a:rPr sz="1100" b="1" dirty="0">
                  <a:solidFill>
                    <a:schemeClr val="bg2">
                      <a:lumMod val="50000"/>
                    </a:schemeClr>
                  </a:solidFill>
                </a:rPr>
                <a:t>FPC reaches out to media with response</a:t>
              </a:r>
            </a:p>
          </p:txBody>
        </p:sp>
        <p:sp>
          <p:nvSpPr>
            <p:cNvPr id="259" name="Shape"/>
            <p:cNvSpPr/>
            <p:nvPr/>
          </p:nvSpPr>
          <p:spPr>
            <a:xfrm>
              <a:off x="1202156" y="0"/>
              <a:ext cx="2281704" cy="71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629" extrusionOk="0">
                  <a:moveTo>
                    <a:pt x="0" y="12004"/>
                  </a:moveTo>
                  <a:lnTo>
                    <a:pt x="0" y="12004"/>
                  </a:lnTo>
                  <a:cubicBezTo>
                    <a:pt x="5471" y="-1957"/>
                    <a:pt x="13923" y="-3971"/>
                    <a:pt x="20264" y="7175"/>
                  </a:cubicBezTo>
                  <a:lnTo>
                    <a:pt x="21600" y="3356"/>
                  </a:lnTo>
                  <a:lnTo>
                    <a:pt x="21179" y="14039"/>
                  </a:lnTo>
                  <a:lnTo>
                    <a:pt x="16879" y="16851"/>
                  </a:lnTo>
                  <a:lnTo>
                    <a:pt x="18212" y="13041"/>
                  </a:lnTo>
                  <a:lnTo>
                    <a:pt x="18212" y="13041"/>
                  </a:lnTo>
                  <a:cubicBezTo>
                    <a:pt x="13073" y="4676"/>
                    <a:pt x="6422" y="6568"/>
                    <a:pt x="2087" y="1762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050" dirty="0"/>
            </a:p>
          </p:txBody>
        </p:sp>
      </p:grpSp>
      <p:pic>
        <p:nvPicPr>
          <p:cNvPr id="26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898" y="4643983"/>
            <a:ext cx="2902148" cy="109554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62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543" y="1477246"/>
            <a:ext cx="1398290" cy="87220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63" name="TextBox 11"/>
          <p:cNvSpPr txBox="1"/>
          <p:nvPr/>
        </p:nvSpPr>
        <p:spPr>
          <a:xfrm>
            <a:off x="6615185" y="2313596"/>
            <a:ext cx="905006" cy="507831"/>
          </a:xfrm>
          <a:prstGeom prst="rect">
            <a:avLst/>
          </a:prstGeom>
          <a:solidFill>
            <a:srgbClr val="000000"/>
          </a:solidFill>
          <a:ln>
            <a:solidFill>
              <a:srgbClr val="FAC81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sz="900" dirty="0"/>
              <a:t>Restaurant PR at the center of everything!</a:t>
            </a:r>
          </a:p>
        </p:txBody>
      </p:sp>
      <p:sp>
        <p:nvSpPr>
          <p:cNvPr id="264" name="Straight Connector 18"/>
          <p:cNvSpPr/>
          <p:nvPr/>
        </p:nvSpPr>
        <p:spPr>
          <a:xfrm>
            <a:off x="6339147" y="4508554"/>
            <a:ext cx="1660923" cy="1560248"/>
          </a:xfrm>
          <a:prstGeom prst="line">
            <a:avLst/>
          </a:prstGeom>
          <a:ln w="76200">
            <a:solidFill>
              <a:srgbClr val="C00000"/>
            </a:solidFill>
          </a:ln>
        </p:spPr>
        <p:txBody>
          <a:bodyPr lIns="34289" rIns="34289"/>
          <a:lstStyle/>
          <a:p>
            <a:endParaRPr sz="1050" dirty="0"/>
          </a:p>
        </p:txBody>
      </p:sp>
      <p:pic>
        <p:nvPicPr>
          <p:cNvPr id="15" name="Picture 14" descr="Picture 14">
            <a:extLst>
              <a:ext uri="{FF2B5EF4-FFF2-40B4-BE49-F238E27FC236}">
                <a16:creationId xmlns:a16="http://schemas.microsoft.com/office/drawing/2014/main" id="{E326FA6B-3B6B-2E4D-ACFD-AA34A21CF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39" y="271663"/>
            <a:ext cx="941623" cy="9215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895C0E-4A1E-9E40-9767-2C5E126C014C}"/>
              </a:ext>
            </a:extLst>
          </p:cNvPr>
          <p:cNvSpPr/>
          <p:nvPr/>
        </p:nvSpPr>
        <p:spPr>
          <a:xfrm>
            <a:off x="354499" y="1235453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Media Relations</a:t>
            </a:r>
          </a:p>
          <a:p>
            <a:pPr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Media Tours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Strategic Planning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Editorial Database Building &amp; Pitching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Executive Visibility &amp; Thought Leadership</a:t>
            </a: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Social Media Management (Editorial)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News Conference Planning &amp; Management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Video Production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Messaging Sessions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Media Training/Speaker Training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Testimonial Programs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Product Launches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Press Kit Development and Writing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Online Newsroom Development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Special Event Planning and Management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Corporate Social Responsibility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Community Relations</a:t>
            </a:r>
          </a:p>
          <a:p>
            <a:pPr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Large-scale Stunt Implementation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Internal Communications 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Crisis Communications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Sponsorship Programs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Analyst Relations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Award Submissions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Trade Show Research &amp; Support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88A460-6512-4F4F-8E81-41E68B06DDFB}"/>
              </a:ext>
            </a:extLst>
          </p:cNvPr>
          <p:cNvSpPr txBox="1">
            <a:spLocks/>
          </p:cNvSpPr>
          <p:nvPr/>
        </p:nvSpPr>
        <p:spPr>
          <a:xfrm>
            <a:off x="6561257" y="379592"/>
            <a:ext cx="2297274" cy="492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hangingPunct="1">
              <a:defRPr sz="3600" spc="-100"/>
            </a:pPr>
            <a:r>
              <a:rPr lang="en-US" sz="1800" spc="-100" dirty="0">
                <a:solidFill>
                  <a:srgbClr val="16268B"/>
                </a:solidFill>
              </a:rPr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236309920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Default Theme">
  <a:themeElements>
    <a:clrScheme name="1_Default Theme">
      <a:dk1>
        <a:srgbClr val="461700"/>
      </a:dk1>
      <a:lt1>
        <a:srgbClr val="FFFFFF"/>
      </a:lt1>
      <a:dk2>
        <a:srgbClr val="A7A7A7"/>
      </a:dk2>
      <a:lt2>
        <a:srgbClr val="535353"/>
      </a:lt2>
      <a:accent1>
        <a:srgbClr val="2FA147"/>
      </a:accent1>
      <a:accent2>
        <a:srgbClr val="333399"/>
      </a:accent2>
      <a:accent3>
        <a:srgbClr val="8F8F8F"/>
      </a:accent3>
      <a:accent4>
        <a:srgbClr val="3A1200"/>
      </a:accent4>
      <a:accent5>
        <a:srgbClr val="ADCDB1"/>
      </a:accent5>
      <a:accent6>
        <a:srgbClr val="2D2D8A"/>
      </a:accent6>
      <a:hlink>
        <a:srgbClr val="0000FF"/>
      </a:hlink>
      <a:folHlink>
        <a:srgbClr val="FF00FF"/>
      </a:folHlink>
    </a:clrScheme>
    <a:fontScheme name="1_Default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1_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4617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4617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Default Theme">
  <a:themeElements>
    <a:clrScheme name="1_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FA147"/>
      </a:accent1>
      <a:accent2>
        <a:srgbClr val="333399"/>
      </a:accent2>
      <a:accent3>
        <a:srgbClr val="8F8F8F"/>
      </a:accent3>
      <a:accent4>
        <a:srgbClr val="3A1200"/>
      </a:accent4>
      <a:accent5>
        <a:srgbClr val="ADCDB1"/>
      </a:accent5>
      <a:accent6>
        <a:srgbClr val="2D2D8A"/>
      </a:accent6>
      <a:hlink>
        <a:srgbClr val="0000FF"/>
      </a:hlink>
      <a:folHlink>
        <a:srgbClr val="FF00FF"/>
      </a:folHlink>
    </a:clrScheme>
    <a:fontScheme name="1_Default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1_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4617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4617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</TotalTime>
  <Words>281</Words>
  <Application>Microsoft Office PowerPoint</Application>
  <PresentationFormat>On-screen Show (4:3)</PresentationFormat>
  <Paragraphs>61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Aharoni</vt:lpstr>
      <vt:lpstr>Andale Mono</vt:lpstr>
      <vt:lpstr>Arial</vt:lpstr>
      <vt:lpstr>Arial Narrow</vt:lpstr>
      <vt:lpstr>BLAIRMDITC TT MEDIUM</vt:lpstr>
      <vt:lpstr>Bradley Hand</vt:lpstr>
      <vt:lpstr>Britannic Bold</vt:lpstr>
      <vt:lpstr>Gabriola</vt:lpstr>
      <vt:lpstr>Helvetica</vt:lpstr>
      <vt:lpstr>Merriweather Sans</vt:lpstr>
      <vt:lpstr>Times New Roman</vt:lpstr>
      <vt:lpstr>1_Default Theme</vt:lpstr>
      <vt:lpstr>PowerPoint Presentation</vt:lpstr>
      <vt:lpstr>PowerPoint Presentation</vt:lpstr>
      <vt:lpstr>How did you get here?</vt:lpstr>
      <vt:lpstr>PowerPoint Presentation</vt:lpstr>
      <vt:lpstr> Big Agency Senior Leadership with Boutique Attention!</vt:lpstr>
      <vt:lpstr>Big Brand Experience, Boutique Approach</vt:lpstr>
      <vt:lpstr>Current Clients</vt:lpstr>
      <vt:lpstr>PowerPoint Presentation</vt:lpstr>
      <vt:lpstr> Our Services</vt:lpstr>
      <vt:lpstr>Editorial Media Relations</vt:lpstr>
      <vt:lpstr>Influencing the Influencers </vt:lpstr>
      <vt:lpstr>Types of PR Jobs</vt:lpstr>
      <vt:lpstr>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Ron Rice</cp:lastModifiedBy>
  <cp:revision>56</cp:revision>
  <dcterms:modified xsi:type="dcterms:W3CDTF">2021-05-28T21:13:45Z</dcterms:modified>
</cp:coreProperties>
</file>