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88" r:id="rId3"/>
    <p:sldId id="308" r:id="rId4"/>
    <p:sldId id="301" r:id="rId5"/>
    <p:sldId id="299" r:id="rId6"/>
    <p:sldId id="302" r:id="rId7"/>
    <p:sldId id="298" r:id="rId8"/>
    <p:sldId id="305" r:id="rId9"/>
    <p:sldId id="306" r:id="rId10"/>
    <p:sldId id="303" r:id="rId11"/>
    <p:sldId id="291" r:id="rId12"/>
    <p:sldId id="290" r:id="rId13"/>
    <p:sldId id="269" r:id="rId14"/>
    <p:sldId id="262" r:id="rId15"/>
    <p:sldId id="295" r:id="rId16"/>
    <p:sldId id="276" r:id="rId17"/>
    <p:sldId id="307"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0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7C"/>
    <a:srgbClr val="D9B231"/>
    <a:srgbClr val="CED2D7"/>
    <a:srgbClr val="E9EA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4386" autoAdjust="0"/>
    <p:restoredTop sz="81259"/>
  </p:normalViewPr>
  <p:slideViewPr>
    <p:cSldViewPr snapToGrid="0" showGuides="1">
      <p:cViewPr varScale="1">
        <p:scale>
          <a:sx n="92" d="100"/>
          <a:sy n="92" d="100"/>
        </p:scale>
        <p:origin x="2216" y="192"/>
      </p:cViewPr>
      <p:guideLst>
        <p:guide orient="horz" pos="2304"/>
        <p:guide pos="384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852032-AC59-4577-A9DA-9D0B203FF446}"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41352-AD88-42C7-A67E-E70ED66BD3BA}" type="slidenum">
              <a:rPr lang="en-US" smtClean="0"/>
              <a:t>‹#›</a:t>
            </a:fld>
            <a:endParaRPr lang="en-US"/>
          </a:p>
        </p:txBody>
      </p:sp>
    </p:spTree>
    <p:extLst>
      <p:ext uri="{BB962C8B-B14F-4D97-AF65-F5344CB8AC3E}">
        <p14:creationId xmlns:p14="http://schemas.microsoft.com/office/powerpoint/2010/main" val="4169040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a:t>
            </a:fld>
            <a:endParaRPr lang="en-US"/>
          </a:p>
        </p:txBody>
      </p:sp>
    </p:spTree>
    <p:extLst>
      <p:ext uri="{BB962C8B-B14F-4D97-AF65-F5344CB8AC3E}">
        <p14:creationId xmlns:p14="http://schemas.microsoft.com/office/powerpoint/2010/main" val="522531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10</a:t>
            </a:fld>
            <a:endParaRPr lang="en-US"/>
          </a:p>
        </p:txBody>
      </p:sp>
    </p:spTree>
    <p:extLst>
      <p:ext uri="{BB962C8B-B14F-4D97-AF65-F5344CB8AC3E}">
        <p14:creationId xmlns:p14="http://schemas.microsoft.com/office/powerpoint/2010/main" val="44818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Cisco began as a result of Sandy Lerner’s need to check with her husband, Len </a:t>
            </a:r>
            <a:r>
              <a:rPr lang="en-US" sz="1200" kern="1200" dirty="0" err="1">
                <a:solidFill>
                  <a:schemeClr val="tx1"/>
                </a:solidFill>
                <a:effectLst/>
                <a:latin typeface="+mn-lt"/>
                <a:ea typeface="+mn-ea"/>
                <a:cs typeface="+mn-cs"/>
              </a:rPr>
              <a:t>Bosack</a:t>
            </a:r>
            <a:r>
              <a:rPr lang="en-US" sz="1200" kern="1200" dirty="0">
                <a:solidFill>
                  <a:schemeClr val="tx1"/>
                </a:solidFill>
                <a:effectLst/>
                <a:latin typeface="+mn-lt"/>
                <a:ea typeface="+mn-ea"/>
                <a:cs typeface="+mn-cs"/>
              </a:rPr>
              <a:t>, on whether or not he had fed the cats.  Sandy and Len worked in different departments at Stanford University, and their email systems were not able to communicate with one another. So Sandy and Len took to their garage and invented the router, enabling the two separate computer networks to communicate, and Cisco Systems was born. Today, Cisco is a $50B company. They worked in their garage after their regular work day was done. The founding story was one based on a real world need to communicate about something very fundamental. </a:t>
            </a:r>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11</a:t>
            </a:fld>
            <a:endParaRPr lang="en-US"/>
          </a:p>
        </p:txBody>
      </p:sp>
    </p:spTree>
    <p:extLst>
      <p:ext uri="{BB962C8B-B14F-4D97-AF65-F5344CB8AC3E}">
        <p14:creationId xmlns:p14="http://schemas.microsoft.com/office/powerpoint/2010/main" val="110417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1"/>
                </a:solidFill>
              </a:rPr>
              <a:t>Branding and communications efforts should begin with a strategic narrative which is based on the founding story, culture, values and vision of an organization. The narrative is meant to be shared internally and should invoke a visceral “Yes! That is us!” response from employees when they read it.  </a:t>
            </a:r>
          </a:p>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12</a:t>
            </a:fld>
            <a:endParaRPr lang="en-US"/>
          </a:p>
        </p:txBody>
      </p:sp>
    </p:spTree>
    <p:extLst>
      <p:ext uri="{BB962C8B-B14F-4D97-AF65-F5344CB8AC3E}">
        <p14:creationId xmlns:p14="http://schemas.microsoft.com/office/powerpoint/2010/main" val="3800763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thinking to the possibilities and </a:t>
            </a:r>
            <a:r>
              <a:rPr lang="en-US" dirty="0" err="1"/>
              <a:t>opportunites</a:t>
            </a:r>
            <a:r>
              <a:rPr lang="en-US" dirty="0"/>
              <a:t>. Forward thinking. Acknowledge the </a:t>
            </a:r>
            <a:r>
              <a:rPr lang="en-US" dirty="0" err="1"/>
              <a:t>challeneges</a:t>
            </a:r>
            <a:r>
              <a:rPr lang="en-US" dirty="0"/>
              <a:t> but don’t let them stop you or hinder you.</a:t>
            </a:r>
          </a:p>
        </p:txBody>
      </p:sp>
      <p:sp>
        <p:nvSpPr>
          <p:cNvPr id="4" name="Slide Number Placeholder 3"/>
          <p:cNvSpPr>
            <a:spLocks noGrp="1"/>
          </p:cNvSpPr>
          <p:nvPr>
            <p:ph type="sldNum" sz="quarter" idx="5"/>
          </p:nvPr>
        </p:nvSpPr>
        <p:spPr/>
        <p:txBody>
          <a:bodyPr/>
          <a:lstStyle/>
          <a:p>
            <a:fld id="{97041352-AD88-42C7-A67E-E70ED66BD3BA}" type="slidenum">
              <a:rPr lang="en-US" smtClean="0"/>
              <a:t>15</a:t>
            </a:fld>
            <a:endParaRPr lang="en-US"/>
          </a:p>
        </p:txBody>
      </p:sp>
    </p:spTree>
    <p:extLst>
      <p:ext uri="{BB962C8B-B14F-4D97-AF65-F5344CB8AC3E}">
        <p14:creationId xmlns:p14="http://schemas.microsoft.com/office/powerpoint/2010/main" val="2630803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16</a:t>
            </a:fld>
            <a:endParaRPr lang="en-US"/>
          </a:p>
        </p:txBody>
      </p:sp>
    </p:spTree>
    <p:extLst>
      <p:ext uri="{BB962C8B-B14F-4D97-AF65-F5344CB8AC3E}">
        <p14:creationId xmlns:p14="http://schemas.microsoft.com/office/powerpoint/2010/main" val="2196773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17</a:t>
            </a:fld>
            <a:endParaRPr lang="en-US"/>
          </a:p>
        </p:txBody>
      </p:sp>
    </p:spTree>
    <p:extLst>
      <p:ext uri="{BB962C8B-B14F-4D97-AF65-F5344CB8AC3E}">
        <p14:creationId xmlns:p14="http://schemas.microsoft.com/office/powerpoint/2010/main" val="524021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2</a:t>
            </a:fld>
            <a:endParaRPr lang="en-US"/>
          </a:p>
        </p:txBody>
      </p:sp>
    </p:spTree>
    <p:extLst>
      <p:ext uri="{BB962C8B-B14F-4D97-AF65-F5344CB8AC3E}">
        <p14:creationId xmlns:p14="http://schemas.microsoft.com/office/powerpoint/2010/main" val="3583089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3</a:t>
            </a:fld>
            <a:endParaRPr lang="en-US"/>
          </a:p>
        </p:txBody>
      </p:sp>
    </p:spTree>
    <p:extLst>
      <p:ext uri="{BB962C8B-B14F-4D97-AF65-F5344CB8AC3E}">
        <p14:creationId xmlns:p14="http://schemas.microsoft.com/office/powerpoint/2010/main" val="792058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4</a:t>
            </a:fld>
            <a:endParaRPr lang="en-US"/>
          </a:p>
        </p:txBody>
      </p:sp>
    </p:spTree>
    <p:extLst>
      <p:ext uri="{BB962C8B-B14F-4D97-AF65-F5344CB8AC3E}">
        <p14:creationId xmlns:p14="http://schemas.microsoft.com/office/powerpoint/2010/main" val="396248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5</a:t>
            </a:fld>
            <a:endParaRPr lang="en-US"/>
          </a:p>
        </p:txBody>
      </p:sp>
    </p:spTree>
    <p:extLst>
      <p:ext uri="{BB962C8B-B14F-4D97-AF65-F5344CB8AC3E}">
        <p14:creationId xmlns:p14="http://schemas.microsoft.com/office/powerpoint/2010/main" val="236849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6</a:t>
            </a:fld>
            <a:endParaRPr lang="en-US"/>
          </a:p>
        </p:txBody>
      </p:sp>
    </p:spTree>
    <p:extLst>
      <p:ext uri="{BB962C8B-B14F-4D97-AF65-F5344CB8AC3E}">
        <p14:creationId xmlns:p14="http://schemas.microsoft.com/office/powerpoint/2010/main" val="103703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7</a:t>
            </a:fld>
            <a:endParaRPr lang="en-US"/>
          </a:p>
        </p:txBody>
      </p:sp>
    </p:spTree>
    <p:extLst>
      <p:ext uri="{BB962C8B-B14F-4D97-AF65-F5344CB8AC3E}">
        <p14:creationId xmlns:p14="http://schemas.microsoft.com/office/powerpoint/2010/main" val="146306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8</a:t>
            </a:fld>
            <a:endParaRPr lang="en-US"/>
          </a:p>
        </p:txBody>
      </p:sp>
    </p:spTree>
    <p:extLst>
      <p:ext uri="{BB962C8B-B14F-4D97-AF65-F5344CB8AC3E}">
        <p14:creationId xmlns:p14="http://schemas.microsoft.com/office/powerpoint/2010/main" val="199082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041352-AD88-42C7-A67E-E70ED66BD3BA}" type="slidenum">
              <a:rPr lang="en-US" smtClean="0"/>
              <a:t>9</a:t>
            </a:fld>
            <a:endParaRPr lang="en-US"/>
          </a:p>
        </p:txBody>
      </p:sp>
    </p:spTree>
    <p:extLst>
      <p:ext uri="{BB962C8B-B14F-4D97-AF65-F5344CB8AC3E}">
        <p14:creationId xmlns:p14="http://schemas.microsoft.com/office/powerpoint/2010/main" val="2472796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DEA19-BDAF-4F5A-9497-B568F3D124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06DB1C-519A-4D2E-A500-D55764DF8B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8AB24E-7290-43C9-B590-223F87491EFF}"/>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99CC433E-6E84-470D-89E6-2FFB28C64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9B537-7953-4544-A934-177D6E5AE0E4}"/>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652801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FA93A-BC87-4CC8-86CA-6B7F90E981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D129FC-E07A-44DF-B048-C5F589949B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5455A7-E432-4D11-806F-41563B7C2F0E}"/>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EE980389-401A-4C2C-B25B-CFA0B5C8E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98ED8D-C4B1-4E8E-9C12-C79BB9DED914}"/>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1863113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F175AE-6AD1-4D6B-AE7E-33AD8C18DC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8A7128-96E3-44FE-AF91-3483C6DF5D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465DCD-517D-478C-8C2D-55B0D60694E2}"/>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62BD0DD2-7FF6-465D-9C2F-A79876E894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B07F37-084A-4132-9206-5FDFB46A0A27}"/>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2887704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1CCF10F-BF67-4BA5-B326-7D9BFA03F2FC}"/>
              </a:ext>
            </a:extLst>
          </p:cNvPr>
          <p:cNvSpPr>
            <a:spLocks noGrp="1"/>
          </p:cNvSpPr>
          <p:nvPr>
            <p:ph type="pic" sz="quarter" idx="10"/>
          </p:nvPr>
        </p:nvSpPr>
        <p:spPr>
          <a:xfrm>
            <a:off x="1" y="0"/>
            <a:ext cx="12192000" cy="6858000"/>
          </a:xfrm>
        </p:spPr>
        <p:txBody>
          <a:bodyPr/>
          <a:lstStyle/>
          <a:p>
            <a:endParaRPr lang="en-US"/>
          </a:p>
        </p:txBody>
      </p:sp>
    </p:spTree>
    <p:extLst>
      <p:ext uri="{BB962C8B-B14F-4D97-AF65-F5344CB8AC3E}">
        <p14:creationId xmlns:p14="http://schemas.microsoft.com/office/powerpoint/2010/main" val="957292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F6E42-6180-43FE-AEAF-07232D711B25}"/>
              </a:ext>
            </a:extLst>
          </p:cNvPr>
          <p:cNvSpPr>
            <a:spLocks noGrp="1"/>
          </p:cNvSpPr>
          <p:nvPr>
            <p:ph type="pic" sz="quarter" idx="10"/>
          </p:nvPr>
        </p:nvSpPr>
        <p:spPr>
          <a:xfrm>
            <a:off x="7079226" y="0"/>
            <a:ext cx="5112775" cy="6858000"/>
          </a:xfrm>
          <a:custGeom>
            <a:avLst/>
            <a:gdLst>
              <a:gd name="connsiteX0" fmla="*/ 1561526 w 5820229"/>
              <a:gd name="connsiteY0" fmla="*/ 0 h 6858000"/>
              <a:gd name="connsiteX1" fmla="*/ 5820229 w 5820229"/>
              <a:gd name="connsiteY1" fmla="*/ 0 h 6858000"/>
              <a:gd name="connsiteX2" fmla="*/ 5820229 w 5820229"/>
              <a:gd name="connsiteY2" fmla="*/ 6858000 h 6858000"/>
              <a:gd name="connsiteX3" fmla="*/ 0 w 58202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20229" h="6858000">
                <a:moveTo>
                  <a:pt x="1561526" y="0"/>
                </a:moveTo>
                <a:lnTo>
                  <a:pt x="5820229" y="0"/>
                </a:lnTo>
                <a:lnTo>
                  <a:pt x="5820229"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1683505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C3D8BFD-AECC-4523-944C-A059E2398AF1}"/>
              </a:ext>
            </a:extLst>
          </p:cNvPr>
          <p:cNvSpPr>
            <a:spLocks noGrp="1"/>
          </p:cNvSpPr>
          <p:nvPr>
            <p:ph type="pic" sz="quarter" idx="10"/>
          </p:nvPr>
        </p:nvSpPr>
        <p:spPr>
          <a:xfrm>
            <a:off x="704850" y="0"/>
            <a:ext cx="5391150" cy="6858000"/>
          </a:xfrm>
          <a:custGeom>
            <a:avLst/>
            <a:gdLst>
              <a:gd name="connsiteX0" fmla="*/ 3155877 w 5391150"/>
              <a:gd name="connsiteY0" fmla="*/ 1581150 h 6858000"/>
              <a:gd name="connsiteX1" fmla="*/ 5391150 w 5391150"/>
              <a:gd name="connsiteY1" fmla="*/ 1581150 h 6858000"/>
              <a:gd name="connsiteX2" fmla="*/ 4521273 w 5391150"/>
              <a:gd name="connsiteY2" fmla="*/ 6858000 h 6858000"/>
              <a:gd name="connsiteX3" fmla="*/ 2286000 w 5391150"/>
              <a:gd name="connsiteY3" fmla="*/ 6858000 h 6858000"/>
              <a:gd name="connsiteX4" fmla="*/ 869877 w 5391150"/>
              <a:gd name="connsiteY4" fmla="*/ 0 h 6858000"/>
              <a:gd name="connsiteX5" fmla="*/ 3105150 w 5391150"/>
              <a:gd name="connsiteY5" fmla="*/ 0 h 6858000"/>
              <a:gd name="connsiteX6" fmla="*/ 2235273 w 5391150"/>
              <a:gd name="connsiteY6" fmla="*/ 5276850 h 6858000"/>
              <a:gd name="connsiteX7" fmla="*/ 0 w 5391150"/>
              <a:gd name="connsiteY7" fmla="*/ 5276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1150" h="6858000">
                <a:moveTo>
                  <a:pt x="3155877" y="1581150"/>
                </a:moveTo>
                <a:lnTo>
                  <a:pt x="5391150" y="1581150"/>
                </a:lnTo>
                <a:lnTo>
                  <a:pt x="4521273" y="6858000"/>
                </a:lnTo>
                <a:lnTo>
                  <a:pt x="2286000" y="6858000"/>
                </a:lnTo>
                <a:close/>
                <a:moveTo>
                  <a:pt x="869877" y="0"/>
                </a:moveTo>
                <a:lnTo>
                  <a:pt x="3105150" y="0"/>
                </a:lnTo>
                <a:lnTo>
                  <a:pt x="2235273" y="5276850"/>
                </a:lnTo>
                <a:lnTo>
                  <a:pt x="0" y="5276850"/>
                </a:lnTo>
                <a:close/>
              </a:path>
            </a:pathLst>
          </a:custGeom>
        </p:spPr>
        <p:txBody>
          <a:bodyPr wrap="square">
            <a:noAutofit/>
          </a:bodyPr>
          <a:lstStyle/>
          <a:p>
            <a:endParaRPr lang="en-US"/>
          </a:p>
        </p:txBody>
      </p:sp>
    </p:spTree>
    <p:extLst>
      <p:ext uri="{BB962C8B-B14F-4D97-AF65-F5344CB8AC3E}">
        <p14:creationId xmlns:p14="http://schemas.microsoft.com/office/powerpoint/2010/main" val="549446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FBF6E42-6180-43FE-AEAF-07232D711B25}"/>
              </a:ext>
            </a:extLst>
          </p:cNvPr>
          <p:cNvSpPr>
            <a:spLocks noGrp="1"/>
          </p:cNvSpPr>
          <p:nvPr>
            <p:ph type="pic" sz="quarter" idx="10"/>
          </p:nvPr>
        </p:nvSpPr>
        <p:spPr>
          <a:xfrm flipH="1">
            <a:off x="0" y="0"/>
            <a:ext cx="5112775" cy="6858000"/>
          </a:xfrm>
          <a:custGeom>
            <a:avLst/>
            <a:gdLst>
              <a:gd name="connsiteX0" fmla="*/ 1561526 w 5820229"/>
              <a:gd name="connsiteY0" fmla="*/ 0 h 6858000"/>
              <a:gd name="connsiteX1" fmla="*/ 5820229 w 5820229"/>
              <a:gd name="connsiteY1" fmla="*/ 0 h 6858000"/>
              <a:gd name="connsiteX2" fmla="*/ 5820229 w 5820229"/>
              <a:gd name="connsiteY2" fmla="*/ 6858000 h 6858000"/>
              <a:gd name="connsiteX3" fmla="*/ 0 w 582022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820229" h="6858000">
                <a:moveTo>
                  <a:pt x="1561526" y="0"/>
                </a:moveTo>
                <a:lnTo>
                  <a:pt x="5820229" y="0"/>
                </a:lnTo>
                <a:lnTo>
                  <a:pt x="5820229" y="6858000"/>
                </a:lnTo>
                <a:lnTo>
                  <a:pt x="0" y="6858000"/>
                </a:lnTo>
                <a:close/>
              </a:path>
            </a:pathLst>
          </a:custGeom>
        </p:spPr>
        <p:txBody>
          <a:bodyPr wrap="square">
            <a:noAutofit/>
          </a:bodyPr>
          <a:lstStyle/>
          <a:p>
            <a:endParaRPr lang="en-US"/>
          </a:p>
        </p:txBody>
      </p:sp>
    </p:spTree>
    <p:extLst>
      <p:ext uri="{BB962C8B-B14F-4D97-AF65-F5344CB8AC3E}">
        <p14:creationId xmlns:p14="http://schemas.microsoft.com/office/powerpoint/2010/main" val="57711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4B834-6DEC-411D-B8DB-EB336FAD4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B12CFC-F925-4BA1-97A5-13E538B2D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7CAA9-C5E6-43F9-967A-82DDB3BB5997}"/>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DC46D8DC-779A-4D41-AF4E-CFE62F4855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686749-FE8E-44EA-B4CD-77D8AD978CD3}"/>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670708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96C00-2939-488C-A26E-D7645535F4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7EDBC0-31D4-40A1-A8F7-E670168FD7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5FB81-2D46-4BC7-A426-542386DC7EF7}"/>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0186E44C-5584-48D7-A834-F96637916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BB3C0E-8BE5-40DF-8219-EC0467551344}"/>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66073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986C-6C1E-4118-89CB-AFBE3B7DD8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AE8A81-92C8-4F5B-AB6F-83C10FB453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3EF42F-9E71-492A-906C-757B2680AC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7CC98-4548-426B-9031-9CA281CD5F5F}"/>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6" name="Footer Placeholder 5">
            <a:extLst>
              <a:ext uri="{FF2B5EF4-FFF2-40B4-BE49-F238E27FC236}">
                <a16:creationId xmlns:a16="http://schemas.microsoft.com/office/drawing/2014/main" id="{6EE03643-8A19-4A88-A63D-FB8D29C94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A21282-95B2-43B4-9FAB-DC425F2B6DD9}"/>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1040277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2A91E-2BC8-46C0-9396-3D95A9F337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3BA08-3D03-4495-9AF9-4B9778DE25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4BE170-D545-4D9C-93FD-844B2D9F65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F7DE8-8466-44B9-AACF-DA5D6888F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AAE5C0-2EAF-4542-AE7D-6895AB321C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36C351-9526-4A63-A54A-8B01B4B347D3}"/>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8" name="Footer Placeholder 7">
            <a:extLst>
              <a:ext uri="{FF2B5EF4-FFF2-40B4-BE49-F238E27FC236}">
                <a16:creationId xmlns:a16="http://schemas.microsoft.com/office/drawing/2014/main" id="{87C473E0-6CFA-452E-AC89-14CEF8510A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B17FA70-B9E0-4406-ABE5-988CBD272F72}"/>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3977650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8DDB-485B-44DC-9C57-1E56909602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CD00CD-D80D-460F-87BE-19C27AA2CF28}"/>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4" name="Footer Placeholder 3">
            <a:extLst>
              <a:ext uri="{FF2B5EF4-FFF2-40B4-BE49-F238E27FC236}">
                <a16:creationId xmlns:a16="http://schemas.microsoft.com/office/drawing/2014/main" id="{BDCDAE3D-390C-455B-9E8D-28120D873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23EAC7-8208-4D17-BDF5-59CCFCB04142}"/>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101165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D6DAD-73E8-4520-A4BC-19CDED9387EF}"/>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3" name="Footer Placeholder 2">
            <a:extLst>
              <a:ext uri="{FF2B5EF4-FFF2-40B4-BE49-F238E27FC236}">
                <a16:creationId xmlns:a16="http://schemas.microsoft.com/office/drawing/2014/main" id="{612C3E99-8242-46F3-9AD0-BDFC743532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FF5E34-8F1D-421E-B8DA-5F5BF824F20D}"/>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4589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304E4-261E-42A6-A314-B0E89701BB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25DE9F-AC13-4FA4-A08C-FC69E4FC17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E56A28-6849-4AEC-B34E-40337122C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0E91D0-4A33-4066-A4BD-A8989CDB1E91}"/>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6" name="Footer Placeholder 5">
            <a:extLst>
              <a:ext uri="{FF2B5EF4-FFF2-40B4-BE49-F238E27FC236}">
                <a16:creationId xmlns:a16="http://schemas.microsoft.com/office/drawing/2014/main" id="{7354E0E6-A931-469C-91A5-5000F6A02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F6CBCE-7ADC-4CBF-B600-158EDF63C996}"/>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91448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34FE-9225-4A9F-9627-17EFEE009F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4E800-6EFE-4E01-A637-D0345EC8A6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144F6-7978-491B-8FC0-EEAD3B4386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F7B4E5-FDC7-4161-98C8-E1C9729D75AB}"/>
              </a:ext>
            </a:extLst>
          </p:cNvPr>
          <p:cNvSpPr>
            <a:spLocks noGrp="1"/>
          </p:cNvSpPr>
          <p:nvPr>
            <p:ph type="dt" sz="half" idx="10"/>
          </p:nvPr>
        </p:nvSpPr>
        <p:spPr/>
        <p:txBody>
          <a:bodyPr/>
          <a:lstStyle/>
          <a:p>
            <a:fld id="{9A9D031A-49CC-424F-BB4A-A027134017CA}" type="datetimeFigureOut">
              <a:rPr lang="en-US" smtClean="0"/>
              <a:t>11/8/23</a:t>
            </a:fld>
            <a:endParaRPr lang="en-US"/>
          </a:p>
        </p:txBody>
      </p:sp>
      <p:sp>
        <p:nvSpPr>
          <p:cNvPr id="6" name="Footer Placeholder 5">
            <a:extLst>
              <a:ext uri="{FF2B5EF4-FFF2-40B4-BE49-F238E27FC236}">
                <a16:creationId xmlns:a16="http://schemas.microsoft.com/office/drawing/2014/main" id="{63DBD0D5-FA65-414A-913F-DA0FD672D1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A7A42-39F8-42AE-88B1-D8385017C9CF}"/>
              </a:ext>
            </a:extLst>
          </p:cNvPr>
          <p:cNvSpPr>
            <a:spLocks noGrp="1"/>
          </p:cNvSpPr>
          <p:nvPr>
            <p:ph type="sldNum" sz="quarter" idx="12"/>
          </p:nvPr>
        </p:nvSpPr>
        <p:spPr/>
        <p:txBody>
          <a:bodyPr/>
          <a:lstStyle/>
          <a:p>
            <a:fld id="{F05FD56F-0452-409B-B13B-8B193B800AAB}" type="slidenum">
              <a:rPr lang="en-US" smtClean="0"/>
              <a:t>‹#›</a:t>
            </a:fld>
            <a:endParaRPr lang="en-US"/>
          </a:p>
        </p:txBody>
      </p:sp>
    </p:spTree>
    <p:extLst>
      <p:ext uri="{BB962C8B-B14F-4D97-AF65-F5344CB8AC3E}">
        <p14:creationId xmlns:p14="http://schemas.microsoft.com/office/powerpoint/2010/main" val="1879410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1940D6-4EFA-40C7-A43D-9F5DB09ADF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D3868-B9DA-450A-B41C-062F767A0B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BB3E5-6760-42DD-A534-55FC333F8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D031A-49CC-424F-BB4A-A027134017CA}" type="datetimeFigureOut">
              <a:rPr lang="en-US" smtClean="0"/>
              <a:t>11/8/23</a:t>
            </a:fld>
            <a:endParaRPr lang="en-US"/>
          </a:p>
        </p:txBody>
      </p:sp>
      <p:sp>
        <p:nvSpPr>
          <p:cNvPr id="5" name="Footer Placeholder 4">
            <a:extLst>
              <a:ext uri="{FF2B5EF4-FFF2-40B4-BE49-F238E27FC236}">
                <a16:creationId xmlns:a16="http://schemas.microsoft.com/office/drawing/2014/main" id="{237AA462-0227-4D93-957B-845D9E930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A74315-6F3F-4BA2-9887-89F3ACCEF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FD56F-0452-409B-B13B-8B193B800AAB}" type="slidenum">
              <a:rPr lang="en-US" smtClean="0"/>
              <a:t>‹#›</a:t>
            </a:fld>
            <a:endParaRPr lang="en-US"/>
          </a:p>
        </p:txBody>
      </p:sp>
    </p:spTree>
    <p:extLst>
      <p:ext uri="{BB962C8B-B14F-4D97-AF65-F5344CB8AC3E}">
        <p14:creationId xmlns:p14="http://schemas.microsoft.com/office/powerpoint/2010/main" val="1507804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www.graysonhayden.com/blog"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4AC57BB5-C9A9-4122-A828-0C75CAD92A3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 b="3"/>
          <a:stretch>
            <a:fillRect/>
          </a:stretch>
        </p:blipFill>
        <p:spPr/>
      </p:pic>
      <p:sp>
        <p:nvSpPr>
          <p:cNvPr id="29" name="Freeform: Shape 28">
            <a:extLst>
              <a:ext uri="{FF2B5EF4-FFF2-40B4-BE49-F238E27FC236}">
                <a16:creationId xmlns:a16="http://schemas.microsoft.com/office/drawing/2014/main" id="{392E66B9-AD94-4717-B129-E229E827BA05}"/>
              </a:ext>
            </a:extLst>
          </p:cNvPr>
          <p:cNvSpPr/>
          <p:nvPr/>
        </p:nvSpPr>
        <p:spPr>
          <a:xfrm>
            <a:off x="4933949" y="340427"/>
            <a:ext cx="7258050" cy="6858000"/>
          </a:xfrm>
          <a:custGeom>
            <a:avLst/>
            <a:gdLst>
              <a:gd name="connsiteX0" fmla="*/ 1657350 w 7258050"/>
              <a:gd name="connsiteY0" fmla="*/ 0 h 6858000"/>
              <a:gd name="connsiteX1" fmla="*/ 3790950 w 7258050"/>
              <a:gd name="connsiteY1" fmla="*/ 0 h 6858000"/>
              <a:gd name="connsiteX2" fmla="*/ 4533900 w 7258050"/>
              <a:gd name="connsiteY2" fmla="*/ 0 h 6858000"/>
              <a:gd name="connsiteX3" fmla="*/ 6553199 w 7258050"/>
              <a:gd name="connsiteY3" fmla="*/ 0 h 6858000"/>
              <a:gd name="connsiteX4" fmla="*/ 7258050 w 7258050"/>
              <a:gd name="connsiteY4" fmla="*/ 0 h 6858000"/>
              <a:gd name="connsiteX5" fmla="*/ 7258050 w 7258050"/>
              <a:gd name="connsiteY5" fmla="*/ 6858000 h 6858000"/>
              <a:gd name="connsiteX6" fmla="*/ 6553199 w 7258050"/>
              <a:gd name="connsiteY6" fmla="*/ 6858000 h 6858000"/>
              <a:gd name="connsiteX7" fmla="*/ 4533900 w 7258050"/>
              <a:gd name="connsiteY7" fmla="*/ 6858000 h 6858000"/>
              <a:gd name="connsiteX8" fmla="*/ 3790950 w 7258050"/>
              <a:gd name="connsiteY8" fmla="*/ 6858000 h 6858000"/>
              <a:gd name="connsiteX9" fmla="*/ 0 w 725805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8050" h="6858000">
                <a:moveTo>
                  <a:pt x="1657350" y="0"/>
                </a:moveTo>
                <a:lnTo>
                  <a:pt x="3790950" y="0"/>
                </a:lnTo>
                <a:lnTo>
                  <a:pt x="4533900" y="0"/>
                </a:lnTo>
                <a:lnTo>
                  <a:pt x="6553199" y="0"/>
                </a:lnTo>
                <a:lnTo>
                  <a:pt x="7258050" y="0"/>
                </a:lnTo>
                <a:lnTo>
                  <a:pt x="7258050" y="6858000"/>
                </a:lnTo>
                <a:lnTo>
                  <a:pt x="6553199" y="6858000"/>
                </a:lnTo>
                <a:lnTo>
                  <a:pt x="4533900" y="6858000"/>
                </a:lnTo>
                <a:lnTo>
                  <a:pt x="3790950" y="6858000"/>
                </a:lnTo>
                <a:lnTo>
                  <a:pt x="0" y="6858000"/>
                </a:lnTo>
                <a:close/>
              </a:path>
            </a:pathLst>
          </a:cu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2EDF7C2F-2126-4D8C-BD2E-140ECA279445}"/>
              </a:ext>
            </a:extLst>
          </p:cNvPr>
          <p:cNvSpPr/>
          <p:nvPr/>
        </p:nvSpPr>
        <p:spPr>
          <a:xfrm>
            <a:off x="1" y="0"/>
            <a:ext cx="3876675" cy="6858000"/>
          </a:xfrm>
          <a:custGeom>
            <a:avLst/>
            <a:gdLst>
              <a:gd name="connsiteX0" fmla="*/ 0 w 3876675"/>
              <a:gd name="connsiteY0" fmla="*/ 0 h 6858000"/>
              <a:gd name="connsiteX1" fmla="*/ 3876675 w 3876675"/>
              <a:gd name="connsiteY1" fmla="*/ 0 h 6858000"/>
              <a:gd name="connsiteX2" fmla="*/ 2219325 w 3876675"/>
              <a:gd name="connsiteY2" fmla="*/ 6858000 h 6858000"/>
              <a:gd name="connsiteX3" fmla="*/ 0 w 38766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876675" h="6858000">
                <a:moveTo>
                  <a:pt x="0" y="0"/>
                </a:moveTo>
                <a:lnTo>
                  <a:pt x="3876675" y="0"/>
                </a:lnTo>
                <a:lnTo>
                  <a:pt x="2219325" y="6858000"/>
                </a:lnTo>
                <a:lnTo>
                  <a:pt x="0" y="6858000"/>
                </a:lnTo>
                <a:close/>
              </a:path>
            </a:pathLst>
          </a:cu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 name="Straight Connector 21">
            <a:extLst>
              <a:ext uri="{FF2B5EF4-FFF2-40B4-BE49-F238E27FC236}">
                <a16:creationId xmlns:a16="http://schemas.microsoft.com/office/drawing/2014/main" id="{E530AE78-210D-4EED-9902-C582052BC86A}"/>
              </a:ext>
            </a:extLst>
          </p:cNvPr>
          <p:cNvCxnSpPr/>
          <p:nvPr/>
        </p:nvCxnSpPr>
        <p:spPr>
          <a:xfrm flipH="1">
            <a:off x="5924548" y="0"/>
            <a:ext cx="971550" cy="4133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9415AA2-7940-45A8-BB6E-3EC6868336FB}"/>
              </a:ext>
            </a:extLst>
          </p:cNvPr>
          <p:cNvCxnSpPr/>
          <p:nvPr/>
        </p:nvCxnSpPr>
        <p:spPr>
          <a:xfrm flipH="1">
            <a:off x="1847849" y="2724150"/>
            <a:ext cx="971550" cy="413385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E8528F59-4690-475A-9815-88AA40D262E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6896098" y="2124075"/>
            <a:ext cx="2518965" cy="1500847"/>
          </a:xfrm>
          <a:prstGeom prst="rect">
            <a:avLst/>
          </a:prstGeom>
        </p:spPr>
      </p:pic>
      <p:sp>
        <p:nvSpPr>
          <p:cNvPr id="30" name="TextBox 29">
            <a:extLst>
              <a:ext uri="{FF2B5EF4-FFF2-40B4-BE49-F238E27FC236}">
                <a16:creationId xmlns:a16="http://schemas.microsoft.com/office/drawing/2014/main" id="{0D95698B-7C9E-4703-8AA5-E4B2D556B1D0}"/>
              </a:ext>
            </a:extLst>
          </p:cNvPr>
          <p:cNvSpPr txBox="1"/>
          <p:nvPr/>
        </p:nvSpPr>
        <p:spPr>
          <a:xfrm>
            <a:off x="6896097" y="4418707"/>
            <a:ext cx="5001042" cy="1200329"/>
          </a:xfrm>
          <a:prstGeom prst="rect">
            <a:avLst/>
          </a:prstGeom>
          <a:noFill/>
        </p:spPr>
        <p:txBody>
          <a:bodyPr wrap="square">
            <a:spAutoFit/>
          </a:bodyPr>
          <a:lstStyle/>
          <a:p>
            <a:r>
              <a:rPr lang="en-US" sz="2400" b="1" dirty="0">
                <a:solidFill>
                  <a:schemeClr val="bg1"/>
                </a:solidFill>
              </a:rPr>
              <a:t>UCSB Comms Alumni Council</a:t>
            </a:r>
          </a:p>
          <a:p>
            <a:endParaRPr lang="en-US" sz="2400" b="1" dirty="0">
              <a:solidFill>
                <a:schemeClr val="bg1"/>
              </a:solidFill>
            </a:endParaRPr>
          </a:p>
          <a:p>
            <a:r>
              <a:rPr lang="en-US" sz="2400" b="1" dirty="0">
                <a:solidFill>
                  <a:schemeClr val="bg1"/>
                </a:solidFill>
              </a:rPr>
              <a:t>Genelle Heim</a:t>
            </a:r>
          </a:p>
        </p:txBody>
      </p:sp>
      <p:cxnSp>
        <p:nvCxnSpPr>
          <p:cNvPr id="32" name="Straight Connector 31">
            <a:extLst>
              <a:ext uri="{FF2B5EF4-FFF2-40B4-BE49-F238E27FC236}">
                <a16:creationId xmlns:a16="http://schemas.microsoft.com/office/drawing/2014/main" id="{EF881C18-B37C-49A3-B221-613451909D68}"/>
              </a:ext>
            </a:extLst>
          </p:cNvPr>
          <p:cNvCxnSpPr>
            <a:cxnSpLocks/>
          </p:cNvCxnSpPr>
          <p:nvPr/>
        </p:nvCxnSpPr>
        <p:spPr>
          <a:xfrm>
            <a:off x="5910259" y="4129087"/>
            <a:ext cx="292735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5306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10</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2" name="Content Placeholder 2">
            <a:extLst>
              <a:ext uri="{FF2B5EF4-FFF2-40B4-BE49-F238E27FC236}">
                <a16:creationId xmlns:a16="http://schemas.microsoft.com/office/drawing/2014/main" id="{6927416F-DEA2-847C-C37F-35DF86285E25}"/>
              </a:ext>
            </a:extLst>
          </p:cNvPr>
          <p:cNvSpPr txBox="1">
            <a:spLocks/>
          </p:cNvSpPr>
          <p:nvPr/>
        </p:nvSpPr>
        <p:spPr>
          <a:xfrm>
            <a:off x="838200" y="3018792"/>
            <a:ext cx="10515600" cy="12054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b="1" dirty="0">
                <a:solidFill>
                  <a:schemeClr val="accent1"/>
                </a:solidFill>
                <a:cs typeface="Malayalam MN" pitchFamily="2" charset="0"/>
              </a:rPr>
              <a:t>Marketing</a:t>
            </a:r>
          </a:p>
        </p:txBody>
      </p:sp>
    </p:spTree>
    <p:extLst>
      <p:ext uri="{BB962C8B-B14F-4D97-AF65-F5344CB8AC3E}">
        <p14:creationId xmlns:p14="http://schemas.microsoft.com/office/powerpoint/2010/main" val="1896240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at looking at the camera&#10;&#10;Description automatically generated">
            <a:extLst>
              <a:ext uri="{FF2B5EF4-FFF2-40B4-BE49-F238E27FC236}">
                <a16:creationId xmlns:a16="http://schemas.microsoft.com/office/drawing/2014/main" id="{085FEEA3-262B-FE4D-A3CC-F4A5C5D097CB}"/>
              </a:ext>
            </a:extLst>
          </p:cNvPr>
          <p:cNvPicPr>
            <a:picLocks noChangeAspect="1"/>
          </p:cNvPicPr>
          <p:nvPr/>
        </p:nvPicPr>
        <p:blipFill rotWithShape="1">
          <a:blip r:embed="rId3">
            <a:extLst>
              <a:ext uri="{28A0092B-C50C-407E-A947-70E740481C1C}">
                <a14:useLocalDpi xmlns:a14="http://schemas.microsoft.com/office/drawing/2010/main" val="0"/>
              </a:ext>
            </a:extLst>
          </a:blip>
          <a:srcRect t="35468" b="26849"/>
          <a:stretch/>
        </p:blipFill>
        <p:spPr>
          <a:xfrm>
            <a:off x="457200" y="457200"/>
            <a:ext cx="11277600" cy="5943600"/>
          </a:xfrm>
          <a:prstGeom prst="rect">
            <a:avLst/>
          </a:prstGeom>
        </p:spPr>
      </p:pic>
    </p:spTree>
    <p:extLst>
      <p:ext uri="{BB962C8B-B14F-4D97-AF65-F5344CB8AC3E}">
        <p14:creationId xmlns:p14="http://schemas.microsoft.com/office/powerpoint/2010/main" val="1749460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delined? NO! Aligned! | My River Dance">
            <a:extLst>
              <a:ext uri="{FF2B5EF4-FFF2-40B4-BE49-F238E27FC236}">
                <a16:creationId xmlns:a16="http://schemas.microsoft.com/office/drawing/2014/main" id="{8C4DFA2A-3352-FF47-A8E7-F85A6A15B7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673"/>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294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13</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19" name="TextBox 18">
            <a:extLst>
              <a:ext uri="{FF2B5EF4-FFF2-40B4-BE49-F238E27FC236}">
                <a16:creationId xmlns:a16="http://schemas.microsoft.com/office/drawing/2014/main" id="{BECDC5EB-4C68-4B99-9293-C346FC77618A}"/>
              </a:ext>
            </a:extLst>
          </p:cNvPr>
          <p:cNvSpPr txBox="1"/>
          <p:nvPr/>
        </p:nvSpPr>
        <p:spPr>
          <a:xfrm>
            <a:off x="1448618" y="1164441"/>
            <a:ext cx="3520131" cy="584775"/>
          </a:xfrm>
          <a:prstGeom prst="rect">
            <a:avLst/>
          </a:prstGeom>
          <a:noFill/>
        </p:spPr>
        <p:txBody>
          <a:bodyPr wrap="none" rtlCol="0">
            <a:spAutoFit/>
          </a:bodyPr>
          <a:lstStyle/>
          <a:p>
            <a:r>
              <a:rPr lang="en-US" sz="3200" dirty="0">
                <a:solidFill>
                  <a:schemeClr val="accent2"/>
                </a:solidFill>
                <a:latin typeface="+mj-lt"/>
              </a:rPr>
              <a:t>From the ground up</a:t>
            </a:r>
          </a:p>
        </p:txBody>
      </p:sp>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18" name="TextBox 17">
            <a:extLst>
              <a:ext uri="{FF2B5EF4-FFF2-40B4-BE49-F238E27FC236}">
                <a16:creationId xmlns:a16="http://schemas.microsoft.com/office/drawing/2014/main" id="{EA04971C-E46D-874B-B226-FC51B6048D07}"/>
              </a:ext>
            </a:extLst>
          </p:cNvPr>
          <p:cNvSpPr txBox="1"/>
          <p:nvPr/>
        </p:nvSpPr>
        <p:spPr>
          <a:xfrm>
            <a:off x="2753711" y="2311216"/>
            <a:ext cx="6796683" cy="1477328"/>
          </a:xfrm>
          <a:prstGeom prst="rect">
            <a:avLst/>
          </a:prstGeom>
          <a:noFill/>
        </p:spPr>
        <p:txBody>
          <a:bodyPr wrap="square">
            <a:spAutoFit/>
          </a:bodyPr>
          <a:lstStyle/>
          <a:p>
            <a:r>
              <a:rPr lang="en-US" dirty="0">
                <a:solidFill>
                  <a:schemeClr val="accent1"/>
                </a:solidFill>
              </a:rPr>
              <a:t>The strategic narrative becomes the foundation for messages in the “stone tablets”. This framework for marketing and communication messages ensures consistency in brand messaging, regardless of the marketing or communications channel</a:t>
            </a:r>
            <a:r>
              <a:rPr lang="en-US" i="1" dirty="0">
                <a:solidFill>
                  <a:schemeClr val="accent1"/>
                </a:solidFill>
              </a:rPr>
              <a:t>. </a:t>
            </a:r>
          </a:p>
        </p:txBody>
      </p:sp>
    </p:spTree>
    <p:extLst>
      <p:ext uri="{BB962C8B-B14F-4D97-AF65-F5344CB8AC3E}">
        <p14:creationId xmlns:p14="http://schemas.microsoft.com/office/powerpoint/2010/main" val="1752921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14</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19" name="TextBox 18">
            <a:extLst>
              <a:ext uri="{FF2B5EF4-FFF2-40B4-BE49-F238E27FC236}">
                <a16:creationId xmlns:a16="http://schemas.microsoft.com/office/drawing/2014/main" id="{BECDC5EB-4C68-4B99-9293-C346FC77618A}"/>
              </a:ext>
            </a:extLst>
          </p:cNvPr>
          <p:cNvSpPr txBox="1"/>
          <p:nvPr/>
        </p:nvSpPr>
        <p:spPr>
          <a:xfrm>
            <a:off x="1448618" y="563369"/>
            <a:ext cx="4231095" cy="584775"/>
          </a:xfrm>
          <a:prstGeom prst="rect">
            <a:avLst/>
          </a:prstGeom>
          <a:noFill/>
        </p:spPr>
        <p:txBody>
          <a:bodyPr wrap="none" rtlCol="0">
            <a:spAutoFit/>
          </a:bodyPr>
          <a:lstStyle/>
          <a:p>
            <a:r>
              <a:rPr lang="en-US" sz="3200" dirty="0">
                <a:solidFill>
                  <a:schemeClr val="accent2"/>
                </a:solidFill>
                <a:latin typeface="+mj-lt"/>
              </a:rPr>
              <a:t>Stone Tablet Framework</a:t>
            </a:r>
          </a:p>
        </p:txBody>
      </p:sp>
      <p:sp>
        <p:nvSpPr>
          <p:cNvPr id="11" name="Parallelogram 10">
            <a:extLst>
              <a:ext uri="{FF2B5EF4-FFF2-40B4-BE49-F238E27FC236}">
                <a16:creationId xmlns:a16="http://schemas.microsoft.com/office/drawing/2014/main" id="{0FFB4097-A8B2-42A8-9D36-3DDE331C25DD}"/>
              </a:ext>
            </a:extLst>
          </p:cNvPr>
          <p:cNvSpPr/>
          <p:nvPr/>
        </p:nvSpPr>
        <p:spPr>
          <a:xfrm>
            <a:off x="1448618" y="1711304"/>
            <a:ext cx="3300085" cy="1032803"/>
          </a:xfrm>
          <a:prstGeom prst="parallelogram">
            <a:avLst>
              <a:gd name="adj" fmla="val 348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Compelling brand messaging…</a:t>
            </a:r>
          </a:p>
        </p:txBody>
      </p:sp>
      <p:sp>
        <p:nvSpPr>
          <p:cNvPr id="20" name="Parallelogram 19">
            <a:extLst>
              <a:ext uri="{FF2B5EF4-FFF2-40B4-BE49-F238E27FC236}">
                <a16:creationId xmlns:a16="http://schemas.microsoft.com/office/drawing/2014/main" id="{3BFAA355-F5BF-4066-AE0B-201B1AC87FE6}"/>
              </a:ext>
            </a:extLst>
          </p:cNvPr>
          <p:cNvSpPr/>
          <p:nvPr/>
        </p:nvSpPr>
        <p:spPr>
          <a:xfrm>
            <a:off x="1448618" y="4251209"/>
            <a:ext cx="3300085" cy="1032803"/>
          </a:xfrm>
          <a:prstGeom prst="parallelogram">
            <a:avLst>
              <a:gd name="adj" fmla="val 348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Informs all tactics and execution</a:t>
            </a:r>
          </a:p>
        </p:txBody>
      </p:sp>
      <p:graphicFrame>
        <p:nvGraphicFramePr>
          <p:cNvPr id="12" name="Table 12">
            <a:extLst>
              <a:ext uri="{FF2B5EF4-FFF2-40B4-BE49-F238E27FC236}">
                <a16:creationId xmlns:a16="http://schemas.microsoft.com/office/drawing/2014/main" id="{F598D8F2-2ED9-4BD9-9447-EC3A3B503173}"/>
              </a:ext>
            </a:extLst>
          </p:cNvPr>
          <p:cNvGraphicFramePr>
            <a:graphicFrameLocks noGrp="1"/>
          </p:cNvGraphicFramePr>
          <p:nvPr>
            <p:extLst>
              <p:ext uri="{D42A27DB-BD31-4B8C-83A1-F6EECF244321}">
                <p14:modId xmlns:p14="http://schemas.microsoft.com/office/powerpoint/2010/main" val="4262727882"/>
              </p:ext>
            </p:extLst>
          </p:nvPr>
        </p:nvGraphicFramePr>
        <p:xfrm>
          <a:off x="5349768" y="1352447"/>
          <a:ext cx="6040215" cy="2666505"/>
        </p:xfrm>
        <a:graphic>
          <a:graphicData uri="http://schemas.openxmlformats.org/drawingml/2006/table">
            <a:tbl>
              <a:tblPr firstRow="1" bandRow="1">
                <a:tableStyleId>{5C22544A-7EE6-4342-B048-85BDC9FD1C3A}</a:tableStyleId>
              </a:tblPr>
              <a:tblGrid>
                <a:gridCol w="1392907">
                  <a:extLst>
                    <a:ext uri="{9D8B030D-6E8A-4147-A177-3AD203B41FA5}">
                      <a16:colId xmlns:a16="http://schemas.microsoft.com/office/drawing/2014/main" val="2230422023"/>
                    </a:ext>
                  </a:extLst>
                </a:gridCol>
                <a:gridCol w="1592028">
                  <a:extLst>
                    <a:ext uri="{9D8B030D-6E8A-4147-A177-3AD203B41FA5}">
                      <a16:colId xmlns:a16="http://schemas.microsoft.com/office/drawing/2014/main" val="2313443432"/>
                    </a:ext>
                  </a:extLst>
                </a:gridCol>
                <a:gridCol w="1408387">
                  <a:extLst>
                    <a:ext uri="{9D8B030D-6E8A-4147-A177-3AD203B41FA5}">
                      <a16:colId xmlns:a16="http://schemas.microsoft.com/office/drawing/2014/main" val="1127768254"/>
                    </a:ext>
                  </a:extLst>
                </a:gridCol>
                <a:gridCol w="1646893">
                  <a:extLst>
                    <a:ext uri="{9D8B030D-6E8A-4147-A177-3AD203B41FA5}">
                      <a16:colId xmlns:a16="http://schemas.microsoft.com/office/drawing/2014/main" val="3048587237"/>
                    </a:ext>
                  </a:extLst>
                </a:gridCol>
              </a:tblGrid>
              <a:tr h="302979">
                <a:tc gridSpan="4">
                  <a:txBody>
                    <a:bodyPr/>
                    <a:lstStyle/>
                    <a:p>
                      <a:pPr marL="0" marR="34290" indent="0" algn="ctr">
                        <a:lnSpc>
                          <a:spcPct val="107000"/>
                        </a:lnSpc>
                        <a:spcBef>
                          <a:spcPts val="0"/>
                        </a:spcBef>
                        <a:spcAft>
                          <a:spcPts val="0"/>
                        </a:spcAft>
                      </a:pPr>
                      <a:endParaRPr lang="en-US" sz="1200" b="1" dirty="0">
                        <a:solidFill>
                          <a:schemeClr val="accent2"/>
                        </a:solidFill>
                        <a:effectLst/>
                        <a:latin typeface="Arial" panose="020B0604020202020204" pitchFamily="34" charset="0"/>
                        <a:cs typeface="Times New Roman" panose="02020603050405020304" pitchFamily="18" charset="0"/>
                      </a:endParaRPr>
                    </a:p>
                    <a:p>
                      <a:pPr marL="0" marR="34290" indent="0" algn="ctr">
                        <a:lnSpc>
                          <a:spcPct val="107000"/>
                        </a:lnSpc>
                        <a:spcBef>
                          <a:spcPts val="0"/>
                        </a:spcBef>
                        <a:spcAft>
                          <a:spcPts val="0"/>
                        </a:spcAft>
                      </a:pPr>
                      <a:r>
                        <a:rPr lang="en-US" sz="1200" b="1" dirty="0">
                          <a:solidFill>
                            <a:schemeClr val="accent2"/>
                          </a:solidFill>
                          <a:effectLst/>
                          <a:latin typeface="Arial" panose="020B0604020202020204" pitchFamily="34" charset="0"/>
                          <a:cs typeface="Times New Roman" panose="02020603050405020304" pitchFamily="18" charset="0"/>
                        </a:rPr>
                        <a:t>Strategic Narrative  </a:t>
                      </a:r>
                      <a:r>
                        <a:rPr lang="en-US" sz="1200" b="1">
                          <a:solidFill>
                            <a:schemeClr val="accent2"/>
                          </a:solidFill>
                          <a:effectLst/>
                          <a:latin typeface="Arial" panose="020B0604020202020204" pitchFamily="34" charset="0"/>
                          <a:cs typeface="Times New Roman" panose="02020603050405020304" pitchFamily="18" charset="0"/>
                        </a:rPr>
                        <a:t>(Foundation)</a:t>
                      </a:r>
                      <a:endParaRPr lang="en-US" sz="1200" b="1" dirty="0">
                        <a:solidFill>
                          <a:schemeClr val="accent2"/>
                        </a:solidFill>
                        <a:effectLst/>
                        <a:latin typeface="Arial" panose="020B0604020202020204" pitchFamily="34" charset="0"/>
                        <a:cs typeface="Times New Roman" panose="02020603050405020304" pitchFamily="18" charset="0"/>
                      </a:endParaRPr>
                    </a:p>
                    <a:p>
                      <a:pPr marL="0" marR="34290" indent="0" algn="ctr">
                        <a:lnSpc>
                          <a:spcPct val="107000"/>
                        </a:lnSpc>
                        <a:spcBef>
                          <a:spcPts val="0"/>
                        </a:spcBef>
                        <a:spcAft>
                          <a:spcPts val="0"/>
                        </a:spcAft>
                      </a:pPr>
                      <a:endParaRPr lang="en-US" sz="1200" dirty="0">
                        <a:solidFill>
                          <a:schemeClr val="accent2"/>
                        </a:solidFill>
                        <a:effectLst/>
                        <a:latin typeface="Arial" panose="020B0604020202020204" pitchFamily="34" charset="0"/>
                        <a:cs typeface="Times New Roman" panose="02020603050405020304" pitchFamily="18" charset="0"/>
                      </a:endParaRPr>
                    </a:p>
                  </a:txBody>
                  <a:tcPr/>
                </a:tc>
                <a:tc hMerge="1">
                  <a:txBody>
                    <a:bodyPr/>
                    <a:lstStyle/>
                    <a:p>
                      <a:pPr marL="0" marR="0" indent="0">
                        <a:lnSpc>
                          <a:spcPct val="107000"/>
                        </a:lnSpc>
                        <a:spcBef>
                          <a:spcPts val="0"/>
                        </a:spcBef>
                        <a:spcAft>
                          <a:spcPts val="800"/>
                        </a:spcAft>
                      </a:pPr>
                      <a:r>
                        <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txBody>
                  <a:tcPr marL="76835" marR="35560" marT="8255" marB="1270"/>
                </a:tc>
                <a:tc hMerge="1">
                  <a:txBody>
                    <a:bodyPr/>
                    <a:lstStyle/>
                    <a:p>
                      <a:endParaRPr lang="en-US"/>
                    </a:p>
                  </a:txBody>
                  <a:tcPr/>
                </a:tc>
                <a:tc hMerge="1">
                  <a:txBody>
                    <a:bodyPr/>
                    <a:lstStyle/>
                    <a:p>
                      <a:pPr marL="0" marR="34290" indent="0" algn="ctr">
                        <a:lnSpc>
                          <a:spcPct val="107000"/>
                        </a:lnSpc>
                        <a:spcBef>
                          <a:spcPts val="0"/>
                        </a:spcBef>
                        <a:spcAft>
                          <a:spcPts val="0"/>
                        </a:spcAft>
                      </a:pPr>
                      <a:r>
                        <a:rPr lang="en-US" sz="12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Strategic Narrative </a:t>
                      </a:r>
                      <a:endParaRPr lang="en-US"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76835" marR="35560" marT="8255" marB="1270" anchor="b"/>
                </a:tc>
                <a:extLst>
                  <a:ext uri="{0D108BD9-81ED-4DB2-BD59-A6C34878D82A}">
                    <a16:rowId xmlns:a16="http://schemas.microsoft.com/office/drawing/2014/main" val="1171110639"/>
                  </a:ext>
                </a:extLst>
              </a:tr>
              <a:tr h="302979">
                <a:tc gridSpan="4">
                  <a:txBody>
                    <a:bodyPr/>
                    <a:lstStyle/>
                    <a:p>
                      <a:pPr marL="0" marR="34290" lvl="0" indent="0" algn="ctr" defTabSz="914400" rtl="0" eaLnBrk="1" fontAlgn="auto" latinLnBrk="0" hangingPunct="1">
                        <a:lnSpc>
                          <a:spcPct val="107000"/>
                        </a:lnSpc>
                        <a:spcBef>
                          <a:spcPts val="0"/>
                        </a:spcBef>
                        <a:spcAft>
                          <a:spcPts val="0"/>
                        </a:spcAft>
                        <a:buClrTx/>
                        <a:buSzTx/>
                        <a:buFontTx/>
                        <a:buNone/>
                        <a:tabLst/>
                        <a:defRPr/>
                      </a:pPr>
                      <a:r>
                        <a:rPr lang="en-US" sz="1200" b="0" dirty="0">
                          <a:solidFill>
                            <a:schemeClr val="bg1"/>
                          </a:solidFill>
                          <a:effectLst/>
                          <a:latin typeface="Arial" panose="020B0604020202020204" pitchFamily="34" charset="0"/>
                          <a:cs typeface="Times New Roman" panose="02020603050405020304" pitchFamily="18" charset="0"/>
                        </a:rPr>
                        <a:t>Key Messages</a:t>
                      </a:r>
                    </a:p>
                  </a:txBody>
                  <a:tcP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7006479"/>
                  </a:ext>
                </a:extLst>
              </a:tr>
              <a:tr h="429202">
                <a:tc>
                  <a:txBody>
                    <a:bodyPr/>
                    <a:lstStyle/>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Product A Narrative </a:t>
                      </a:r>
                    </a:p>
                  </a:txBody>
                  <a:tcPr marL="76835" marR="35560" marT="8255" marB="1270" anchor="ctr"/>
                </a:tc>
                <a:tc>
                  <a:txBody>
                    <a:bodyPr/>
                    <a:lstStyle/>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Product B</a:t>
                      </a:r>
                    </a:p>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Narrative </a:t>
                      </a:r>
                    </a:p>
                  </a:txBody>
                  <a:tcPr marL="76835" marR="35560" marT="8255" marB="1270" anchor="ctr"/>
                </a:tc>
                <a:tc>
                  <a:txBody>
                    <a:bodyPr/>
                    <a:lstStyle/>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Product C Narrative </a:t>
                      </a:r>
                    </a:p>
                  </a:txBody>
                  <a:tcPr marL="76835" marR="35560" marT="8255" marB="1270" anchor="ctr"/>
                </a:tc>
                <a:tc>
                  <a:txBody>
                    <a:bodyPr/>
                    <a:lstStyle/>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Product D</a:t>
                      </a:r>
                    </a:p>
                    <a:p>
                      <a:pPr marL="0" marR="37465"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Narrative </a:t>
                      </a:r>
                    </a:p>
                  </a:txBody>
                  <a:tcPr marL="76835" marR="35560" marT="8255" marB="1270" anchor="ctr"/>
                </a:tc>
                <a:extLst>
                  <a:ext uri="{0D108BD9-81ED-4DB2-BD59-A6C34878D82A}">
                    <a16:rowId xmlns:a16="http://schemas.microsoft.com/office/drawing/2014/main" val="2518856702"/>
                  </a:ext>
                </a:extLst>
              </a:tr>
              <a:tr h="429202">
                <a:tc>
                  <a:txBody>
                    <a:bodyPr/>
                    <a:lstStyle/>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Proof points/</a:t>
                      </a:r>
                    </a:p>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Benchmarks </a:t>
                      </a:r>
                    </a:p>
                  </a:txBody>
                  <a:tcPr marL="76835" marR="35560" marT="8255" marB="1270" anchor="ctr"/>
                </a:tc>
                <a:tc>
                  <a:txBody>
                    <a:bodyPr/>
                    <a:lstStyle/>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Proof points/</a:t>
                      </a:r>
                    </a:p>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Benchmarks </a:t>
                      </a:r>
                    </a:p>
                  </a:txBody>
                  <a:tcPr marL="76835" marR="35560" marT="8255" marB="1270" anchor="ctr"/>
                </a:tc>
                <a:tc>
                  <a:txBody>
                    <a:bodyPr/>
                    <a:lstStyle/>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Proof points/</a:t>
                      </a:r>
                    </a:p>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Benchmarks </a:t>
                      </a:r>
                    </a:p>
                  </a:txBody>
                  <a:tcPr marL="76835" marR="35560" marT="8255" marB="1270" anchor="ctr"/>
                </a:tc>
                <a:tc>
                  <a:txBody>
                    <a:bodyPr/>
                    <a:lstStyle/>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Proof points/</a:t>
                      </a:r>
                    </a:p>
                    <a:p>
                      <a:pPr marL="0"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Benchmarks </a:t>
                      </a:r>
                    </a:p>
                  </a:txBody>
                  <a:tcPr marL="76835" marR="35560" marT="8255" marB="1270" anchor="ctr"/>
                </a:tc>
                <a:extLst>
                  <a:ext uri="{0D108BD9-81ED-4DB2-BD59-A6C34878D82A}">
                    <a16:rowId xmlns:a16="http://schemas.microsoft.com/office/drawing/2014/main" val="4070140405"/>
                  </a:ext>
                </a:extLst>
              </a:tr>
              <a:tr h="411583">
                <a:tc>
                  <a:txBody>
                    <a:bodyPr/>
                    <a:lstStyle/>
                    <a:p>
                      <a:pPr marL="0" marR="36830" indent="0" algn="ctr">
                        <a:lnSpc>
                          <a:spcPct val="107000"/>
                        </a:lnSpc>
                        <a:spcBef>
                          <a:spcPts val="0"/>
                        </a:spcBef>
                        <a:spcAft>
                          <a:spcPts val="0"/>
                        </a:spcAft>
                      </a:pPr>
                      <a:r>
                        <a:rPr lang="en-US" sz="120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Case Studies </a:t>
                      </a:r>
                    </a:p>
                  </a:txBody>
                  <a:tcPr marL="76835" marR="35560" marT="8255" marB="1270" anchor="ctr"/>
                </a:tc>
                <a:tc>
                  <a:txBody>
                    <a:bodyPr/>
                    <a:lstStyle/>
                    <a:p>
                      <a:pPr marL="0" marR="36830" indent="0" algn="ctr">
                        <a:lnSpc>
                          <a:spcPct val="107000"/>
                        </a:lnSpc>
                        <a:spcBef>
                          <a:spcPts val="0"/>
                        </a:spcBef>
                        <a:spcAft>
                          <a:spcPts val="0"/>
                        </a:spcAft>
                      </a:pPr>
                      <a:r>
                        <a:rPr lang="en-US" sz="120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Case Studies </a:t>
                      </a:r>
                    </a:p>
                  </a:txBody>
                  <a:tcPr marL="76835" marR="35560" marT="8255" marB="1270" anchor="ctr"/>
                </a:tc>
                <a:tc>
                  <a:txBody>
                    <a:bodyPr/>
                    <a:lstStyle/>
                    <a:p>
                      <a:pPr marL="0" marR="36830" indent="0" algn="ctr">
                        <a:lnSpc>
                          <a:spcPct val="107000"/>
                        </a:lnSpc>
                        <a:spcBef>
                          <a:spcPts val="0"/>
                        </a:spcBef>
                        <a:spcAft>
                          <a:spcPts val="0"/>
                        </a:spcAft>
                      </a:pPr>
                      <a:r>
                        <a:rPr lang="en-US" sz="120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Case Studies </a:t>
                      </a:r>
                    </a:p>
                  </a:txBody>
                  <a:tcPr marL="76835" marR="35560" marT="8255" marB="1270" anchor="ctr"/>
                </a:tc>
                <a:tc>
                  <a:txBody>
                    <a:bodyPr/>
                    <a:lstStyle/>
                    <a:p>
                      <a:pPr marL="0" marR="3683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Case Studies </a:t>
                      </a:r>
                    </a:p>
                  </a:txBody>
                  <a:tcPr marL="76835" marR="35560" marT="8255" marB="1270" anchor="ctr"/>
                </a:tc>
                <a:extLst>
                  <a:ext uri="{0D108BD9-81ED-4DB2-BD59-A6C34878D82A}">
                    <a16:rowId xmlns:a16="http://schemas.microsoft.com/office/drawing/2014/main" val="2181984773"/>
                  </a:ext>
                </a:extLst>
              </a:tr>
              <a:tr h="429202">
                <a:tc>
                  <a:txBody>
                    <a:bodyPr/>
                    <a:lstStyle/>
                    <a:p>
                      <a:pPr marL="29845"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Customer Testimonials </a:t>
                      </a:r>
                    </a:p>
                  </a:txBody>
                  <a:tcPr marL="76835" marR="35560" marT="8255" marB="1270" anchor="ctr"/>
                </a:tc>
                <a:tc>
                  <a:txBody>
                    <a:bodyPr/>
                    <a:lstStyle/>
                    <a:p>
                      <a:pPr marL="29845"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Customer Testimonials </a:t>
                      </a:r>
                    </a:p>
                  </a:txBody>
                  <a:tcPr marL="76835" marR="35560" marT="8255" marB="1270" anchor="ctr"/>
                </a:tc>
                <a:tc>
                  <a:txBody>
                    <a:bodyPr/>
                    <a:lstStyle/>
                    <a:p>
                      <a:pPr marL="29845"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Customer Testimonials </a:t>
                      </a:r>
                    </a:p>
                  </a:txBody>
                  <a:tcPr marL="76835" marR="35560" marT="8255" marB="1270" anchor="ctr"/>
                </a:tc>
                <a:tc>
                  <a:txBody>
                    <a:bodyPr/>
                    <a:lstStyle/>
                    <a:p>
                      <a:pPr marL="29845"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Customer</a:t>
                      </a:r>
                    </a:p>
                    <a:p>
                      <a:pPr marL="29845" marR="0" indent="0" algn="ctr">
                        <a:lnSpc>
                          <a:spcPct val="107000"/>
                        </a:lnSpc>
                        <a:spcBef>
                          <a:spcPts val="0"/>
                        </a:spcBef>
                        <a:spcAft>
                          <a:spcPts val="0"/>
                        </a:spcAft>
                      </a:pPr>
                      <a:r>
                        <a:rPr lang="en-US" sz="120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Testimonials </a:t>
                      </a:r>
                    </a:p>
                  </a:txBody>
                  <a:tcPr marL="76835" marR="35560" marT="8255" marB="1270" anchor="ctr"/>
                </a:tc>
                <a:extLst>
                  <a:ext uri="{0D108BD9-81ED-4DB2-BD59-A6C34878D82A}">
                    <a16:rowId xmlns:a16="http://schemas.microsoft.com/office/drawing/2014/main" val="3708427137"/>
                  </a:ext>
                </a:extLst>
              </a:tr>
            </a:tbl>
          </a:graphicData>
        </a:graphic>
      </p:graphicFrame>
      <p:graphicFrame>
        <p:nvGraphicFramePr>
          <p:cNvPr id="21" name="Table 12">
            <a:extLst>
              <a:ext uri="{FF2B5EF4-FFF2-40B4-BE49-F238E27FC236}">
                <a16:creationId xmlns:a16="http://schemas.microsoft.com/office/drawing/2014/main" id="{E2C1EB88-91B7-43AA-A6CA-693101D669BC}"/>
              </a:ext>
            </a:extLst>
          </p:cNvPr>
          <p:cNvGraphicFramePr>
            <a:graphicFrameLocks noGrp="1"/>
          </p:cNvGraphicFramePr>
          <p:nvPr>
            <p:extLst>
              <p:ext uri="{D42A27DB-BD31-4B8C-83A1-F6EECF244321}">
                <p14:modId xmlns:p14="http://schemas.microsoft.com/office/powerpoint/2010/main" val="2807662798"/>
              </p:ext>
            </p:extLst>
          </p:nvPr>
        </p:nvGraphicFramePr>
        <p:xfrm>
          <a:off x="5349768" y="4251209"/>
          <a:ext cx="6040215" cy="2225040"/>
        </p:xfrm>
        <a:graphic>
          <a:graphicData uri="http://schemas.openxmlformats.org/drawingml/2006/table">
            <a:tbl>
              <a:tblPr firstRow="1" bandRow="1">
                <a:tableStyleId>{5C22544A-7EE6-4342-B048-85BDC9FD1C3A}</a:tableStyleId>
              </a:tblPr>
              <a:tblGrid>
                <a:gridCol w="6040215">
                  <a:extLst>
                    <a:ext uri="{9D8B030D-6E8A-4147-A177-3AD203B41FA5}">
                      <a16:colId xmlns:a16="http://schemas.microsoft.com/office/drawing/2014/main" val="2313443432"/>
                    </a:ext>
                  </a:extLst>
                </a:gridCol>
              </a:tblGrid>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Integrated Campaigns/Demand Generation </a:t>
                      </a:r>
                    </a:p>
                  </a:txBody>
                  <a:tcPr marL="76835" marR="35560" marT="8255" marB="1270" anchor="ctr">
                    <a:solidFill>
                      <a:srgbClr val="E9EAEC"/>
                    </a:solidFill>
                  </a:tcPr>
                </a:tc>
                <a:extLst>
                  <a:ext uri="{0D108BD9-81ED-4DB2-BD59-A6C34878D82A}">
                    <a16:rowId xmlns:a16="http://schemas.microsoft.com/office/drawing/2014/main" val="2518856702"/>
                  </a:ext>
                </a:extLst>
              </a:tr>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PR/AR/IR </a:t>
                      </a:r>
                    </a:p>
                  </a:txBody>
                  <a:tcPr marL="76835" marR="35560" marT="8255" marB="1270" anchor="ctr">
                    <a:solidFill>
                      <a:srgbClr val="CED2D7"/>
                    </a:solidFill>
                  </a:tcPr>
                </a:tc>
                <a:extLst>
                  <a:ext uri="{0D108BD9-81ED-4DB2-BD59-A6C34878D82A}">
                    <a16:rowId xmlns:a16="http://schemas.microsoft.com/office/drawing/2014/main" val="4070140405"/>
                  </a:ext>
                </a:extLst>
              </a:tr>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Web/Social/Digital </a:t>
                      </a:r>
                    </a:p>
                  </a:txBody>
                  <a:tcPr marL="76835" marR="35560" marT="8255" marB="1270" anchor="ctr"/>
                </a:tc>
                <a:extLst>
                  <a:ext uri="{0D108BD9-81ED-4DB2-BD59-A6C34878D82A}">
                    <a16:rowId xmlns:a16="http://schemas.microsoft.com/office/drawing/2014/main" val="2181984773"/>
                  </a:ext>
                </a:extLst>
              </a:tr>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Events/Webinars/Tradeshows </a:t>
                      </a:r>
                    </a:p>
                  </a:txBody>
                  <a:tcPr marL="76835" marR="35560" marT="8255" marB="1270" anchor="ctr"/>
                </a:tc>
                <a:extLst>
                  <a:ext uri="{0D108BD9-81ED-4DB2-BD59-A6C34878D82A}">
                    <a16:rowId xmlns:a16="http://schemas.microsoft.com/office/drawing/2014/main" val="3708427137"/>
                  </a:ext>
                </a:extLst>
              </a:tr>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Partner Marketing </a:t>
                      </a:r>
                    </a:p>
                  </a:txBody>
                  <a:tcPr marL="76835" marR="35560" marT="8255" marB="1270" anchor="ctr"/>
                </a:tc>
                <a:extLst>
                  <a:ext uri="{0D108BD9-81ED-4DB2-BD59-A6C34878D82A}">
                    <a16:rowId xmlns:a16="http://schemas.microsoft.com/office/drawing/2014/main" val="3350833685"/>
                  </a:ext>
                </a:extLst>
              </a:tr>
              <a:tr h="370840">
                <a:tc>
                  <a:txBody>
                    <a:bodyPr/>
                    <a:lstStyle/>
                    <a:p>
                      <a:pPr marL="0" marR="34290" indent="0" algn="ctr">
                        <a:lnSpc>
                          <a:spcPct val="107000"/>
                        </a:lnSpc>
                        <a:spcBef>
                          <a:spcPts val="0"/>
                        </a:spcBef>
                        <a:spcAft>
                          <a:spcPts val="0"/>
                        </a:spcAft>
                      </a:pPr>
                      <a:r>
                        <a:rPr lang="en-US" sz="1200" b="0" dirty="0">
                          <a:solidFill>
                            <a:schemeClr val="accent1"/>
                          </a:solidFill>
                          <a:effectLst/>
                          <a:latin typeface="Arial" panose="020B0604020202020204" pitchFamily="34" charset="0"/>
                          <a:ea typeface="Arial" panose="020B0604020202020204" pitchFamily="34" charset="0"/>
                          <a:cs typeface="Times New Roman" panose="02020603050405020304" pitchFamily="18" charset="0"/>
                        </a:rPr>
                        <a:t>Employee &amp; Executive Communications</a:t>
                      </a:r>
                    </a:p>
                  </a:txBody>
                  <a:tcPr marL="76835" marR="35560" marT="8255" marB="1270" anchor="ctr"/>
                </a:tc>
                <a:extLst>
                  <a:ext uri="{0D108BD9-81ED-4DB2-BD59-A6C34878D82A}">
                    <a16:rowId xmlns:a16="http://schemas.microsoft.com/office/drawing/2014/main" val="1724497883"/>
                  </a:ext>
                </a:extLst>
              </a:tr>
            </a:tbl>
          </a:graphicData>
        </a:graphic>
      </p:graphicFrame>
      <p:cxnSp>
        <p:nvCxnSpPr>
          <p:cNvPr id="18" name="Straight Arrow Connector 17">
            <a:extLst>
              <a:ext uri="{FF2B5EF4-FFF2-40B4-BE49-F238E27FC236}">
                <a16:creationId xmlns:a16="http://schemas.microsoft.com/office/drawing/2014/main" id="{72219FCC-464B-4EF2-9ABA-E99EE405B4DC}"/>
              </a:ext>
            </a:extLst>
          </p:cNvPr>
          <p:cNvCxnSpPr>
            <a:cxnSpLocks/>
          </p:cNvCxnSpPr>
          <p:nvPr/>
        </p:nvCxnSpPr>
        <p:spPr>
          <a:xfrm>
            <a:off x="4419600" y="1905000"/>
            <a:ext cx="767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B45A9F-AC1D-4F48-89B8-DA4B921AB381}"/>
              </a:ext>
            </a:extLst>
          </p:cNvPr>
          <p:cNvCxnSpPr>
            <a:cxnSpLocks/>
          </p:cNvCxnSpPr>
          <p:nvPr/>
        </p:nvCxnSpPr>
        <p:spPr>
          <a:xfrm>
            <a:off x="4419600" y="4419600"/>
            <a:ext cx="7672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957EDE8-3365-2043-B859-18E3B04DE188}"/>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9E99B5E-1A93-3E45-90CF-C2677682A384}"/>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Tree>
    <p:extLst>
      <p:ext uri="{BB962C8B-B14F-4D97-AF65-F5344CB8AC3E}">
        <p14:creationId xmlns:p14="http://schemas.microsoft.com/office/powerpoint/2010/main" val="1544326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15</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19" name="TextBox 18">
            <a:extLst>
              <a:ext uri="{FF2B5EF4-FFF2-40B4-BE49-F238E27FC236}">
                <a16:creationId xmlns:a16="http://schemas.microsoft.com/office/drawing/2014/main" id="{BECDC5EB-4C68-4B99-9293-C346FC77618A}"/>
              </a:ext>
            </a:extLst>
          </p:cNvPr>
          <p:cNvSpPr txBox="1"/>
          <p:nvPr/>
        </p:nvSpPr>
        <p:spPr>
          <a:xfrm>
            <a:off x="1448618" y="1164441"/>
            <a:ext cx="4603376" cy="584775"/>
          </a:xfrm>
          <a:prstGeom prst="rect">
            <a:avLst/>
          </a:prstGeom>
          <a:noFill/>
        </p:spPr>
        <p:txBody>
          <a:bodyPr wrap="none" rtlCol="0">
            <a:spAutoFit/>
          </a:bodyPr>
          <a:lstStyle/>
          <a:p>
            <a:r>
              <a:rPr lang="en-US" sz="3200" dirty="0">
                <a:solidFill>
                  <a:schemeClr val="accent2"/>
                </a:solidFill>
                <a:latin typeface="+mj-lt"/>
              </a:rPr>
              <a:t>Sample Strategic Narrative</a:t>
            </a:r>
          </a:p>
        </p:txBody>
      </p:sp>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18" name="TextBox 17">
            <a:extLst>
              <a:ext uri="{FF2B5EF4-FFF2-40B4-BE49-F238E27FC236}">
                <a16:creationId xmlns:a16="http://schemas.microsoft.com/office/drawing/2014/main" id="{EA04971C-E46D-874B-B226-FC51B6048D07}"/>
              </a:ext>
            </a:extLst>
          </p:cNvPr>
          <p:cNvSpPr txBox="1"/>
          <p:nvPr/>
        </p:nvSpPr>
        <p:spPr>
          <a:xfrm>
            <a:off x="2753712" y="2311216"/>
            <a:ext cx="6600494" cy="2308324"/>
          </a:xfrm>
          <a:prstGeom prst="rect">
            <a:avLst/>
          </a:prstGeom>
          <a:noFill/>
        </p:spPr>
        <p:txBody>
          <a:bodyPr wrap="square">
            <a:spAutoFit/>
          </a:bodyPr>
          <a:lstStyle/>
          <a:p>
            <a:r>
              <a:rPr lang="en-US" i="1" dirty="0">
                <a:solidFill>
                  <a:schemeClr val="accent1"/>
                </a:solidFill>
              </a:rPr>
              <a:t>At Xilinx, we believe in you, the innovators, the change agents and builders who are developing the next breakthrough idea. </a:t>
            </a:r>
          </a:p>
          <a:p>
            <a:endParaRPr lang="en-US" i="1" dirty="0">
              <a:solidFill>
                <a:schemeClr val="accent1"/>
              </a:solidFill>
            </a:endParaRPr>
          </a:p>
          <a:p>
            <a:r>
              <a:rPr lang="en-US" i="1" dirty="0">
                <a:solidFill>
                  <a:schemeClr val="accent1"/>
                </a:solidFill>
              </a:rPr>
              <a:t>Xilinx is the platform on which your inventions become real. We will get you to market faster, help you stay competitive in an ever-changing world, and keep you at the forefront of your industry. </a:t>
            </a:r>
            <a:endParaRPr lang="en-US" dirty="0">
              <a:solidFill>
                <a:schemeClr val="accent1"/>
              </a:solidFill>
            </a:endParaRPr>
          </a:p>
        </p:txBody>
      </p:sp>
    </p:spTree>
    <p:extLst>
      <p:ext uri="{BB962C8B-B14F-4D97-AF65-F5344CB8AC3E}">
        <p14:creationId xmlns:p14="http://schemas.microsoft.com/office/powerpoint/2010/main" val="772085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16</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19" name="TextBox 18">
            <a:extLst>
              <a:ext uri="{FF2B5EF4-FFF2-40B4-BE49-F238E27FC236}">
                <a16:creationId xmlns:a16="http://schemas.microsoft.com/office/drawing/2014/main" id="{BECDC5EB-4C68-4B99-9293-C346FC77618A}"/>
              </a:ext>
            </a:extLst>
          </p:cNvPr>
          <p:cNvSpPr txBox="1"/>
          <p:nvPr/>
        </p:nvSpPr>
        <p:spPr>
          <a:xfrm>
            <a:off x="1448618" y="1164441"/>
            <a:ext cx="2758512" cy="584775"/>
          </a:xfrm>
          <a:prstGeom prst="rect">
            <a:avLst/>
          </a:prstGeom>
          <a:noFill/>
        </p:spPr>
        <p:txBody>
          <a:bodyPr wrap="none" rtlCol="0">
            <a:spAutoFit/>
          </a:bodyPr>
          <a:lstStyle/>
          <a:p>
            <a:r>
              <a:rPr lang="en-US" sz="3200" dirty="0">
                <a:solidFill>
                  <a:schemeClr val="accent2"/>
                </a:solidFill>
                <a:latin typeface="+mj-lt"/>
              </a:rPr>
              <a:t>Practical advice</a:t>
            </a:r>
          </a:p>
        </p:txBody>
      </p:sp>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18" name="TextBox 17">
            <a:extLst>
              <a:ext uri="{FF2B5EF4-FFF2-40B4-BE49-F238E27FC236}">
                <a16:creationId xmlns:a16="http://schemas.microsoft.com/office/drawing/2014/main" id="{EA04971C-E46D-874B-B226-FC51B6048D07}"/>
              </a:ext>
            </a:extLst>
          </p:cNvPr>
          <p:cNvSpPr txBox="1"/>
          <p:nvPr/>
        </p:nvSpPr>
        <p:spPr>
          <a:xfrm>
            <a:off x="2753712" y="2320181"/>
            <a:ext cx="6600494" cy="1754326"/>
          </a:xfrm>
          <a:prstGeom prst="rect">
            <a:avLst/>
          </a:prstGeom>
          <a:noFill/>
        </p:spPr>
        <p:txBody>
          <a:bodyPr wrap="square">
            <a:spAutoFit/>
          </a:bodyPr>
          <a:lstStyle/>
          <a:p>
            <a:pPr marL="285750" indent="-285750">
              <a:buFont typeface="Arial" panose="020B0604020202020204" pitchFamily="34" charset="0"/>
              <a:buChar char="•"/>
            </a:pPr>
            <a:r>
              <a:rPr lang="en-US" dirty="0">
                <a:solidFill>
                  <a:schemeClr val="accent1"/>
                </a:solidFill>
                <a:ea typeface="Arial" panose="020B0604020202020204" pitchFamily="34" charset="0"/>
              </a:rPr>
              <a:t>Tell stories</a:t>
            </a:r>
          </a:p>
          <a:p>
            <a:pPr marL="285750" indent="-285750">
              <a:buFont typeface="Arial" panose="020B0604020202020204" pitchFamily="34" charset="0"/>
              <a:buChar char="•"/>
            </a:pPr>
            <a:r>
              <a:rPr lang="en-US" dirty="0">
                <a:solidFill>
                  <a:schemeClr val="accent1"/>
                </a:solidFill>
                <a:ea typeface="Arial" panose="020B0604020202020204" pitchFamily="34" charset="0"/>
              </a:rPr>
              <a:t>Life is not up and to the right</a:t>
            </a:r>
          </a:p>
          <a:p>
            <a:pPr marL="285750" indent="-285750">
              <a:buFont typeface="Arial" panose="020B0604020202020204" pitchFamily="34" charset="0"/>
              <a:buChar char="•"/>
            </a:pPr>
            <a:r>
              <a:rPr lang="en-US" dirty="0">
                <a:solidFill>
                  <a:schemeClr val="accent1"/>
                </a:solidFill>
                <a:ea typeface="Arial" panose="020B0604020202020204" pitchFamily="34" charset="0"/>
              </a:rPr>
              <a:t>Black swan events will happen</a:t>
            </a:r>
          </a:p>
          <a:p>
            <a:pPr marL="285750" indent="-285750">
              <a:buFont typeface="Arial" panose="020B0604020202020204" pitchFamily="34" charset="0"/>
              <a:buChar char="•"/>
            </a:pPr>
            <a:r>
              <a:rPr lang="en-US" dirty="0">
                <a:solidFill>
                  <a:schemeClr val="accent1"/>
                </a:solidFill>
                <a:ea typeface="Arial" panose="020B0604020202020204" pitchFamily="34" charset="0"/>
              </a:rPr>
              <a:t>Manage up</a:t>
            </a:r>
          </a:p>
          <a:p>
            <a:pPr marL="285750" indent="-285750">
              <a:buFont typeface="Arial" panose="020B0604020202020204" pitchFamily="34" charset="0"/>
              <a:buChar char="•"/>
            </a:pPr>
            <a:r>
              <a:rPr lang="en-US" dirty="0">
                <a:solidFill>
                  <a:schemeClr val="accent1"/>
                </a:solidFill>
                <a:ea typeface="Arial" panose="020B0604020202020204" pitchFamily="34" charset="0"/>
              </a:rPr>
              <a:t>Get a Mentor/Coach</a:t>
            </a:r>
          </a:p>
          <a:p>
            <a:pPr marL="285750" indent="-285750">
              <a:buFont typeface="Arial" panose="020B0604020202020204" pitchFamily="34" charset="0"/>
              <a:buChar char="•"/>
            </a:pPr>
            <a:endParaRPr lang="en-US" dirty="0">
              <a:solidFill>
                <a:schemeClr val="accent1"/>
              </a:solidFill>
              <a:ea typeface="Arial" panose="020B0604020202020204" pitchFamily="34" charset="0"/>
            </a:endParaRPr>
          </a:p>
        </p:txBody>
      </p:sp>
    </p:spTree>
    <p:extLst>
      <p:ext uri="{BB962C8B-B14F-4D97-AF65-F5344CB8AC3E}">
        <p14:creationId xmlns:p14="http://schemas.microsoft.com/office/powerpoint/2010/main" val="2553514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17</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19" name="TextBox 18">
            <a:extLst>
              <a:ext uri="{FF2B5EF4-FFF2-40B4-BE49-F238E27FC236}">
                <a16:creationId xmlns:a16="http://schemas.microsoft.com/office/drawing/2014/main" id="{BECDC5EB-4C68-4B99-9293-C346FC77618A}"/>
              </a:ext>
            </a:extLst>
          </p:cNvPr>
          <p:cNvSpPr txBox="1"/>
          <p:nvPr/>
        </p:nvSpPr>
        <p:spPr>
          <a:xfrm>
            <a:off x="1089882" y="322716"/>
            <a:ext cx="5142177" cy="584775"/>
          </a:xfrm>
          <a:prstGeom prst="rect">
            <a:avLst/>
          </a:prstGeom>
          <a:noFill/>
        </p:spPr>
        <p:txBody>
          <a:bodyPr wrap="none" rtlCol="0">
            <a:spAutoFit/>
          </a:bodyPr>
          <a:lstStyle/>
          <a:p>
            <a:r>
              <a:rPr lang="en-US" sz="3200" dirty="0">
                <a:solidFill>
                  <a:schemeClr val="accent2"/>
                </a:solidFill>
                <a:latin typeface="+mj-lt"/>
              </a:rPr>
              <a:t>Continue the Conversation</a:t>
            </a:r>
          </a:p>
        </p:txBody>
      </p:sp>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pic>
        <p:nvPicPr>
          <p:cNvPr id="2" name="Picture 1" descr="Qr code&#10;&#10;Description automatically generated">
            <a:extLst>
              <a:ext uri="{FF2B5EF4-FFF2-40B4-BE49-F238E27FC236}">
                <a16:creationId xmlns:a16="http://schemas.microsoft.com/office/drawing/2014/main" id="{E1A9D5E2-9DC1-21C3-7967-F968DC60AF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882" y="1768648"/>
            <a:ext cx="1937551" cy="1937551"/>
          </a:xfrm>
          <a:prstGeom prst="rect">
            <a:avLst/>
          </a:prstGeom>
        </p:spPr>
      </p:pic>
      <p:sp>
        <p:nvSpPr>
          <p:cNvPr id="3" name="TextBox 2">
            <a:extLst>
              <a:ext uri="{FF2B5EF4-FFF2-40B4-BE49-F238E27FC236}">
                <a16:creationId xmlns:a16="http://schemas.microsoft.com/office/drawing/2014/main" id="{B4DF2983-8C64-1DE8-ACCA-075AE97E6A98}"/>
              </a:ext>
            </a:extLst>
          </p:cNvPr>
          <p:cNvSpPr txBox="1"/>
          <p:nvPr/>
        </p:nvSpPr>
        <p:spPr>
          <a:xfrm>
            <a:off x="1385423" y="1446242"/>
            <a:ext cx="1234633" cy="369332"/>
          </a:xfrm>
          <a:prstGeom prst="rect">
            <a:avLst/>
          </a:prstGeom>
          <a:noFill/>
        </p:spPr>
        <p:txBody>
          <a:bodyPr wrap="none" rtlCol="0">
            <a:spAutoFit/>
          </a:bodyPr>
          <a:lstStyle/>
          <a:p>
            <a:r>
              <a:rPr lang="en-US" b="1" dirty="0">
                <a:solidFill>
                  <a:schemeClr val="accent1"/>
                </a:solidFill>
              </a:rPr>
              <a:t>LinkedIn</a:t>
            </a:r>
            <a:r>
              <a:rPr lang="en-US" dirty="0">
                <a:solidFill>
                  <a:schemeClr val="accent1"/>
                </a:solidFill>
              </a:rPr>
              <a:t>:</a:t>
            </a:r>
          </a:p>
        </p:txBody>
      </p:sp>
      <p:pic>
        <p:nvPicPr>
          <p:cNvPr id="9" name="Picture 8">
            <a:hlinkClick r:id="rId5"/>
            <a:extLst>
              <a:ext uri="{FF2B5EF4-FFF2-40B4-BE49-F238E27FC236}">
                <a16:creationId xmlns:a16="http://schemas.microsoft.com/office/drawing/2014/main" id="{665A5914-2672-00E0-B5AA-FEFC59440AB5}"/>
              </a:ext>
            </a:extLst>
          </p:cNvPr>
          <p:cNvPicPr>
            <a:picLocks noChangeAspect="1"/>
          </p:cNvPicPr>
          <p:nvPr/>
        </p:nvPicPr>
        <p:blipFill>
          <a:blip r:embed="rId6"/>
          <a:stretch>
            <a:fillRect/>
          </a:stretch>
        </p:blipFill>
        <p:spPr>
          <a:xfrm>
            <a:off x="4271645" y="2369572"/>
            <a:ext cx="7259776" cy="2542907"/>
          </a:xfrm>
          <a:prstGeom prst="rect">
            <a:avLst/>
          </a:prstGeom>
          <a:ln>
            <a:solidFill>
              <a:schemeClr val="accent1"/>
            </a:solidFill>
          </a:ln>
        </p:spPr>
      </p:pic>
      <p:sp>
        <p:nvSpPr>
          <p:cNvPr id="11" name="TextBox 10">
            <a:extLst>
              <a:ext uri="{FF2B5EF4-FFF2-40B4-BE49-F238E27FC236}">
                <a16:creationId xmlns:a16="http://schemas.microsoft.com/office/drawing/2014/main" id="{6B840E49-F3D9-0CA7-4E98-BBA60F1D243F}"/>
              </a:ext>
            </a:extLst>
          </p:cNvPr>
          <p:cNvSpPr txBox="1"/>
          <p:nvPr/>
        </p:nvSpPr>
        <p:spPr>
          <a:xfrm>
            <a:off x="5286966" y="1815574"/>
            <a:ext cx="6096000" cy="369332"/>
          </a:xfrm>
          <a:prstGeom prst="rect">
            <a:avLst/>
          </a:prstGeom>
          <a:noFill/>
        </p:spPr>
        <p:txBody>
          <a:bodyPr wrap="square">
            <a:spAutoFit/>
          </a:bodyPr>
          <a:lstStyle/>
          <a:p>
            <a:r>
              <a:rPr lang="en-US" b="1" dirty="0">
                <a:solidFill>
                  <a:schemeClr val="accent1"/>
                </a:solidFill>
              </a:rPr>
              <a:t>https://</a:t>
            </a:r>
            <a:r>
              <a:rPr lang="en-US" b="1" dirty="0" err="1">
                <a:solidFill>
                  <a:schemeClr val="accent1"/>
                </a:solidFill>
              </a:rPr>
              <a:t>www.graysonhayden.com</a:t>
            </a:r>
            <a:r>
              <a:rPr lang="en-US" b="1" dirty="0">
                <a:solidFill>
                  <a:schemeClr val="accent1"/>
                </a:solidFill>
              </a:rPr>
              <a:t>/blog</a:t>
            </a:r>
          </a:p>
        </p:txBody>
      </p:sp>
    </p:spTree>
    <p:extLst>
      <p:ext uri="{BB962C8B-B14F-4D97-AF65-F5344CB8AC3E}">
        <p14:creationId xmlns:p14="http://schemas.microsoft.com/office/powerpoint/2010/main" val="3040511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92E66B9-AD94-4717-B129-E229E827BA05}"/>
              </a:ext>
            </a:extLst>
          </p:cNvPr>
          <p:cNvSpPr/>
          <p:nvPr/>
        </p:nvSpPr>
        <p:spPr>
          <a:xfrm>
            <a:off x="-1" y="0"/>
            <a:ext cx="12161520" cy="6949440"/>
          </a:xfrm>
          <a:custGeom>
            <a:avLst/>
            <a:gdLst>
              <a:gd name="connsiteX0" fmla="*/ 1657350 w 7258050"/>
              <a:gd name="connsiteY0" fmla="*/ 0 h 6858000"/>
              <a:gd name="connsiteX1" fmla="*/ 3790950 w 7258050"/>
              <a:gd name="connsiteY1" fmla="*/ 0 h 6858000"/>
              <a:gd name="connsiteX2" fmla="*/ 4533900 w 7258050"/>
              <a:gd name="connsiteY2" fmla="*/ 0 h 6858000"/>
              <a:gd name="connsiteX3" fmla="*/ 6553199 w 7258050"/>
              <a:gd name="connsiteY3" fmla="*/ 0 h 6858000"/>
              <a:gd name="connsiteX4" fmla="*/ 7258050 w 7258050"/>
              <a:gd name="connsiteY4" fmla="*/ 0 h 6858000"/>
              <a:gd name="connsiteX5" fmla="*/ 7258050 w 7258050"/>
              <a:gd name="connsiteY5" fmla="*/ 6858000 h 6858000"/>
              <a:gd name="connsiteX6" fmla="*/ 6553199 w 7258050"/>
              <a:gd name="connsiteY6" fmla="*/ 6858000 h 6858000"/>
              <a:gd name="connsiteX7" fmla="*/ 4533900 w 7258050"/>
              <a:gd name="connsiteY7" fmla="*/ 6858000 h 6858000"/>
              <a:gd name="connsiteX8" fmla="*/ 3790950 w 7258050"/>
              <a:gd name="connsiteY8" fmla="*/ 6858000 h 6858000"/>
              <a:gd name="connsiteX9" fmla="*/ 0 w 7258050"/>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8050" h="6858000">
                <a:moveTo>
                  <a:pt x="1657350" y="0"/>
                </a:moveTo>
                <a:lnTo>
                  <a:pt x="3790950" y="0"/>
                </a:lnTo>
                <a:lnTo>
                  <a:pt x="4533900" y="0"/>
                </a:lnTo>
                <a:lnTo>
                  <a:pt x="6553199" y="0"/>
                </a:lnTo>
                <a:lnTo>
                  <a:pt x="7258050" y="0"/>
                </a:lnTo>
                <a:lnTo>
                  <a:pt x="7258050" y="6858000"/>
                </a:lnTo>
                <a:lnTo>
                  <a:pt x="6553199" y="6858000"/>
                </a:lnTo>
                <a:lnTo>
                  <a:pt x="4533900" y="6858000"/>
                </a:lnTo>
                <a:lnTo>
                  <a:pt x="3790950" y="6858000"/>
                </a:lnTo>
                <a:lnTo>
                  <a:pt x="0" y="6858000"/>
                </a:lnTo>
                <a:close/>
              </a:path>
            </a:pathLst>
          </a:custGeom>
          <a:solidFill>
            <a:schemeClr val="accent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5" name="Picture 24">
            <a:extLst>
              <a:ext uri="{FF2B5EF4-FFF2-40B4-BE49-F238E27FC236}">
                <a16:creationId xmlns:a16="http://schemas.microsoft.com/office/drawing/2014/main" id="{E8528F59-4690-475A-9815-88AA40D262E4}"/>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5134244" y="2855968"/>
            <a:ext cx="1923511" cy="1146064"/>
          </a:xfrm>
          <a:prstGeom prst="rect">
            <a:avLst/>
          </a:prstGeom>
        </p:spPr>
      </p:pic>
      <p:sp>
        <p:nvSpPr>
          <p:cNvPr id="30" name="TextBox 29">
            <a:extLst>
              <a:ext uri="{FF2B5EF4-FFF2-40B4-BE49-F238E27FC236}">
                <a16:creationId xmlns:a16="http://schemas.microsoft.com/office/drawing/2014/main" id="{0D95698B-7C9E-4703-8AA5-E4B2D556B1D0}"/>
              </a:ext>
            </a:extLst>
          </p:cNvPr>
          <p:cNvSpPr txBox="1"/>
          <p:nvPr/>
        </p:nvSpPr>
        <p:spPr>
          <a:xfrm>
            <a:off x="4836517" y="4875907"/>
            <a:ext cx="2518965" cy="261610"/>
          </a:xfrm>
          <a:prstGeom prst="rect">
            <a:avLst/>
          </a:prstGeom>
          <a:noFill/>
        </p:spPr>
        <p:txBody>
          <a:bodyPr wrap="square">
            <a:spAutoFit/>
          </a:bodyPr>
          <a:lstStyle/>
          <a:p>
            <a:pPr algn="ctr"/>
            <a:r>
              <a:rPr lang="en-US" sz="1050" dirty="0">
                <a:solidFill>
                  <a:schemeClr val="bg1"/>
                </a:solidFill>
              </a:rPr>
              <a:t>GRAYSONHAYDEN.COM</a:t>
            </a:r>
          </a:p>
        </p:txBody>
      </p:sp>
    </p:spTree>
    <p:extLst>
      <p:ext uri="{BB962C8B-B14F-4D97-AF65-F5344CB8AC3E}">
        <p14:creationId xmlns:p14="http://schemas.microsoft.com/office/powerpoint/2010/main" val="336164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2</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18" name="TextBox 17">
            <a:extLst>
              <a:ext uri="{FF2B5EF4-FFF2-40B4-BE49-F238E27FC236}">
                <a16:creationId xmlns:a16="http://schemas.microsoft.com/office/drawing/2014/main" id="{A58FDB1E-BB07-3F4D-BE0A-75EA7F7F9759}"/>
              </a:ext>
            </a:extLst>
          </p:cNvPr>
          <p:cNvSpPr txBox="1"/>
          <p:nvPr/>
        </p:nvSpPr>
        <p:spPr>
          <a:xfrm>
            <a:off x="1371057" y="1948387"/>
            <a:ext cx="5869716" cy="923330"/>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37547C"/>
                </a:solidFill>
              </a:rPr>
              <a:t>Life</a:t>
            </a:r>
          </a:p>
          <a:p>
            <a:pPr marL="285750" indent="-285750">
              <a:buFont typeface="Arial" panose="020B0604020202020204" pitchFamily="34" charset="0"/>
              <a:buChar char="•"/>
            </a:pPr>
            <a:r>
              <a:rPr lang="en-US" dirty="0">
                <a:solidFill>
                  <a:srgbClr val="37547C"/>
                </a:solidFill>
              </a:rPr>
              <a:t>Work</a:t>
            </a:r>
          </a:p>
          <a:p>
            <a:pPr marL="285750" indent="-285750">
              <a:buFont typeface="Arial" panose="020B0604020202020204" pitchFamily="34" charset="0"/>
              <a:buChar char="•"/>
            </a:pPr>
            <a:r>
              <a:rPr lang="en-US" dirty="0">
                <a:solidFill>
                  <a:srgbClr val="37547C"/>
                </a:solidFill>
              </a:rPr>
              <a:t>Marketing</a:t>
            </a:r>
          </a:p>
        </p:txBody>
      </p:sp>
      <p:sp>
        <p:nvSpPr>
          <p:cNvPr id="3" name="TextBox 2">
            <a:extLst>
              <a:ext uri="{FF2B5EF4-FFF2-40B4-BE49-F238E27FC236}">
                <a16:creationId xmlns:a16="http://schemas.microsoft.com/office/drawing/2014/main" id="{8DF79371-63B1-25C1-55D8-9BCDDB514F86}"/>
              </a:ext>
            </a:extLst>
          </p:cNvPr>
          <p:cNvSpPr txBox="1"/>
          <p:nvPr/>
        </p:nvSpPr>
        <p:spPr>
          <a:xfrm>
            <a:off x="1371057" y="759279"/>
            <a:ext cx="1580817" cy="584775"/>
          </a:xfrm>
          <a:prstGeom prst="rect">
            <a:avLst/>
          </a:prstGeom>
          <a:noFill/>
        </p:spPr>
        <p:txBody>
          <a:bodyPr wrap="none" rtlCol="0">
            <a:spAutoFit/>
          </a:bodyPr>
          <a:lstStyle/>
          <a:p>
            <a:r>
              <a:rPr lang="en-US" sz="3200" dirty="0">
                <a:solidFill>
                  <a:schemeClr val="accent2"/>
                </a:solidFill>
                <a:latin typeface="+mj-lt"/>
              </a:rPr>
              <a:t>Agenda</a:t>
            </a:r>
          </a:p>
        </p:txBody>
      </p:sp>
    </p:spTree>
    <p:extLst>
      <p:ext uri="{BB962C8B-B14F-4D97-AF65-F5344CB8AC3E}">
        <p14:creationId xmlns:p14="http://schemas.microsoft.com/office/powerpoint/2010/main" val="3567866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3</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 name="Content Placeholder 2">
            <a:extLst>
              <a:ext uri="{FF2B5EF4-FFF2-40B4-BE49-F238E27FC236}">
                <a16:creationId xmlns:a16="http://schemas.microsoft.com/office/drawing/2014/main" id="{6927416F-DEA2-847C-C37F-35DF86285E25}"/>
              </a:ext>
            </a:extLst>
          </p:cNvPr>
          <p:cNvSpPr txBox="1">
            <a:spLocks/>
          </p:cNvSpPr>
          <p:nvPr/>
        </p:nvSpPr>
        <p:spPr>
          <a:xfrm>
            <a:off x="838200" y="3018792"/>
            <a:ext cx="10515600" cy="12054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b="1" dirty="0">
                <a:solidFill>
                  <a:schemeClr val="accent1"/>
                </a:solidFill>
                <a:cs typeface="Malayalam MN" pitchFamily="2" charset="0"/>
              </a:rPr>
              <a:t>Life</a:t>
            </a:r>
          </a:p>
        </p:txBody>
      </p:sp>
    </p:spTree>
    <p:extLst>
      <p:ext uri="{BB962C8B-B14F-4D97-AF65-F5344CB8AC3E}">
        <p14:creationId xmlns:p14="http://schemas.microsoft.com/office/powerpoint/2010/main" val="339104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4</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pic>
        <p:nvPicPr>
          <p:cNvPr id="4098" name="Picture 2" descr="University of California Santa Barbara UCSB Logo | IVUL ...">
            <a:extLst>
              <a:ext uri="{FF2B5EF4-FFF2-40B4-BE49-F238E27FC236}">
                <a16:creationId xmlns:a16="http://schemas.microsoft.com/office/drawing/2014/main" id="{3452B228-24FF-7AB5-63F4-F1F06DE79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4592" y="1630908"/>
            <a:ext cx="6802816" cy="382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516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5</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pic>
        <p:nvPicPr>
          <p:cNvPr id="3" name="Picture 2" descr="What does success really look like? Maybe not what you meme. | careerified">
            <a:extLst>
              <a:ext uri="{FF2B5EF4-FFF2-40B4-BE49-F238E27FC236}">
                <a16:creationId xmlns:a16="http://schemas.microsoft.com/office/drawing/2014/main" id="{FD8C342D-6848-E31F-B6A1-5CC7DCB0F9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675" y="615104"/>
            <a:ext cx="8248650" cy="615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3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6</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2" name="Content Placeholder 2">
            <a:extLst>
              <a:ext uri="{FF2B5EF4-FFF2-40B4-BE49-F238E27FC236}">
                <a16:creationId xmlns:a16="http://schemas.microsoft.com/office/drawing/2014/main" id="{6927416F-DEA2-847C-C37F-35DF86285E25}"/>
              </a:ext>
            </a:extLst>
          </p:cNvPr>
          <p:cNvSpPr txBox="1">
            <a:spLocks/>
          </p:cNvSpPr>
          <p:nvPr/>
        </p:nvSpPr>
        <p:spPr>
          <a:xfrm>
            <a:off x="838200" y="3018792"/>
            <a:ext cx="10515600" cy="12054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8800" b="1" dirty="0">
                <a:solidFill>
                  <a:schemeClr val="accent1"/>
                </a:solidFill>
                <a:cs typeface="Malayalam MN" pitchFamily="2" charset="0"/>
              </a:rPr>
              <a:t>Work</a:t>
            </a:r>
          </a:p>
        </p:txBody>
      </p:sp>
    </p:spTree>
    <p:extLst>
      <p:ext uri="{BB962C8B-B14F-4D97-AF65-F5344CB8AC3E}">
        <p14:creationId xmlns:p14="http://schemas.microsoft.com/office/powerpoint/2010/main" val="3263905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7</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18" name="TextBox 17">
            <a:extLst>
              <a:ext uri="{FF2B5EF4-FFF2-40B4-BE49-F238E27FC236}">
                <a16:creationId xmlns:a16="http://schemas.microsoft.com/office/drawing/2014/main" id="{A58FDB1E-BB07-3F4D-BE0A-75EA7F7F9759}"/>
              </a:ext>
            </a:extLst>
          </p:cNvPr>
          <p:cNvSpPr txBox="1"/>
          <p:nvPr/>
        </p:nvSpPr>
        <p:spPr>
          <a:xfrm>
            <a:off x="1371056" y="1934532"/>
            <a:ext cx="9241526" cy="4524315"/>
          </a:xfrm>
          <a:prstGeom prst="rect">
            <a:avLst/>
          </a:prstGeom>
          <a:noFill/>
        </p:spPr>
        <p:txBody>
          <a:bodyPr wrap="square">
            <a:spAutoFit/>
          </a:bodyPr>
          <a:lstStyle/>
          <a:p>
            <a:r>
              <a:rPr lang="en-US" dirty="0">
                <a:solidFill>
                  <a:schemeClr val="accent1"/>
                </a:solidFill>
                <a:cs typeface="Arial" panose="020B0604020202020204" pitchFamily="34" charset="0"/>
              </a:rPr>
              <a:t>1. Meet as many people as you can in the first 30 days</a:t>
            </a:r>
          </a:p>
          <a:p>
            <a:pPr marL="742950" lvl="1" indent="-285750">
              <a:buFont typeface="Arial" panose="020B0604020202020204" pitchFamily="34" charset="0"/>
              <a:buChar char="•"/>
            </a:pPr>
            <a:r>
              <a:rPr lang="en-US" dirty="0">
                <a:solidFill>
                  <a:schemeClr val="accent1"/>
                </a:solidFill>
                <a:cs typeface="Arial" panose="020B0604020202020204" pitchFamily="34" charset="0"/>
              </a:rPr>
              <a:t>Ask “what advice do you have for me?” </a:t>
            </a:r>
          </a:p>
          <a:p>
            <a:pPr marL="742950" lvl="1" indent="-285750">
              <a:buFont typeface="Arial" panose="020B0604020202020204" pitchFamily="34" charset="0"/>
              <a:buChar char="•"/>
            </a:pPr>
            <a:r>
              <a:rPr lang="en-US" dirty="0">
                <a:solidFill>
                  <a:schemeClr val="accent1"/>
                </a:solidFill>
                <a:cs typeface="Arial" panose="020B0604020202020204" pitchFamily="34" charset="0"/>
              </a:rPr>
              <a:t>Ask for them for the names of 2 people you should meet with</a:t>
            </a:r>
          </a:p>
          <a:p>
            <a:pPr marL="742950" lvl="1" indent="-285750">
              <a:buFont typeface="Arial" panose="020B0604020202020204" pitchFamily="34" charset="0"/>
              <a:buChar char="•"/>
            </a:pPr>
            <a:r>
              <a:rPr lang="en-US" dirty="0">
                <a:solidFill>
                  <a:schemeClr val="accent1"/>
                </a:solidFill>
                <a:cs typeface="Arial" panose="020B0604020202020204" pitchFamily="34" charset="0"/>
              </a:rPr>
              <a:t>Repeat</a:t>
            </a:r>
          </a:p>
          <a:p>
            <a:endParaRPr lang="en-US" dirty="0">
              <a:solidFill>
                <a:schemeClr val="accent1"/>
              </a:solidFill>
              <a:cs typeface="Arial" panose="020B0604020202020204" pitchFamily="34" charset="0"/>
            </a:endParaRPr>
          </a:p>
          <a:p>
            <a:endParaRPr lang="en-US" dirty="0">
              <a:solidFill>
                <a:schemeClr val="accent1"/>
              </a:solidFill>
              <a:cs typeface="Arial" panose="020B0604020202020204" pitchFamily="34" charset="0"/>
            </a:endParaRPr>
          </a:p>
          <a:p>
            <a:r>
              <a:rPr lang="en-US" dirty="0">
                <a:solidFill>
                  <a:schemeClr val="accent1"/>
                </a:solidFill>
                <a:cs typeface="Arial" panose="020B0604020202020204" pitchFamily="34" charset="0"/>
              </a:rPr>
              <a:t>2. Which names keep popping up? </a:t>
            </a:r>
          </a:p>
          <a:p>
            <a:pPr marL="742950" lvl="1" indent="-285750">
              <a:buFont typeface="Arial" panose="020B0604020202020204" pitchFamily="34" charset="0"/>
              <a:buChar char="•"/>
            </a:pPr>
            <a:r>
              <a:rPr lang="en-US" dirty="0">
                <a:solidFill>
                  <a:schemeClr val="accent1"/>
                </a:solidFill>
                <a:cs typeface="Arial" panose="020B0604020202020204" pitchFamily="34" charset="0"/>
              </a:rPr>
              <a:t>Those are the people who hold influence</a:t>
            </a:r>
          </a:p>
          <a:p>
            <a:endParaRPr lang="en-US" dirty="0">
              <a:solidFill>
                <a:schemeClr val="accent1"/>
              </a:solidFill>
              <a:cs typeface="Arial" panose="020B0604020202020204" pitchFamily="34" charset="0"/>
            </a:endParaRPr>
          </a:p>
          <a:p>
            <a:r>
              <a:rPr lang="en-US" dirty="0">
                <a:solidFill>
                  <a:schemeClr val="accent1"/>
                </a:solidFill>
                <a:cs typeface="Arial" panose="020B0604020202020204" pitchFamily="34" charset="0"/>
              </a:rPr>
              <a:t> </a:t>
            </a:r>
          </a:p>
          <a:p>
            <a:r>
              <a:rPr lang="en-US" dirty="0">
                <a:solidFill>
                  <a:schemeClr val="accent1"/>
                </a:solidFill>
                <a:cs typeface="Arial" panose="020B0604020202020204" pitchFamily="34" charset="0"/>
              </a:rPr>
              <a:t>3. Follow the money</a:t>
            </a:r>
          </a:p>
          <a:p>
            <a:pPr marL="742950" lvl="1" indent="-285750">
              <a:buFont typeface="Arial" panose="020B0604020202020204" pitchFamily="34" charset="0"/>
              <a:buChar char="•"/>
            </a:pPr>
            <a:r>
              <a:rPr lang="en-US" dirty="0">
                <a:solidFill>
                  <a:schemeClr val="accent1"/>
                </a:solidFill>
                <a:cs typeface="Arial" panose="020B0604020202020204" pitchFamily="34" charset="0"/>
              </a:rPr>
              <a:t>What groups are getting funded? Sales? Marketing? Product? Research? That’s the group that holds power</a:t>
            </a:r>
          </a:p>
          <a:p>
            <a:pPr marL="742950" lvl="1" indent="-285750">
              <a:buFont typeface="Arial" panose="020B0604020202020204" pitchFamily="34" charset="0"/>
              <a:buChar char="•"/>
            </a:pPr>
            <a:r>
              <a:rPr lang="en-US" dirty="0">
                <a:solidFill>
                  <a:schemeClr val="accent1"/>
                </a:solidFill>
                <a:cs typeface="Arial" panose="020B0604020202020204" pitchFamily="34" charset="0"/>
              </a:rPr>
              <a:t>Work with them or move into that organization if you can</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endParaRPr lang="en-US" dirty="0">
              <a:solidFill>
                <a:schemeClr val="accent1"/>
              </a:solidFill>
            </a:endParaRPr>
          </a:p>
        </p:txBody>
      </p:sp>
      <p:sp>
        <p:nvSpPr>
          <p:cNvPr id="3" name="TextBox 2">
            <a:extLst>
              <a:ext uri="{FF2B5EF4-FFF2-40B4-BE49-F238E27FC236}">
                <a16:creationId xmlns:a16="http://schemas.microsoft.com/office/drawing/2014/main" id="{ECBC9CD6-5283-B646-700F-59D21D0D6F8E}"/>
              </a:ext>
            </a:extLst>
          </p:cNvPr>
          <p:cNvSpPr txBox="1"/>
          <p:nvPr/>
        </p:nvSpPr>
        <p:spPr>
          <a:xfrm>
            <a:off x="1448618" y="662296"/>
            <a:ext cx="2767361" cy="584775"/>
          </a:xfrm>
          <a:prstGeom prst="rect">
            <a:avLst/>
          </a:prstGeom>
          <a:noFill/>
        </p:spPr>
        <p:txBody>
          <a:bodyPr wrap="none" rtlCol="0">
            <a:spAutoFit/>
          </a:bodyPr>
          <a:lstStyle/>
          <a:p>
            <a:r>
              <a:rPr lang="en-US" sz="3200" dirty="0">
                <a:solidFill>
                  <a:schemeClr val="accent2"/>
                </a:solidFill>
                <a:latin typeface="+mj-lt"/>
              </a:rPr>
              <a:t>New Job Hack</a:t>
            </a:r>
          </a:p>
        </p:txBody>
      </p:sp>
    </p:spTree>
    <p:extLst>
      <p:ext uri="{BB962C8B-B14F-4D97-AF65-F5344CB8AC3E}">
        <p14:creationId xmlns:p14="http://schemas.microsoft.com/office/powerpoint/2010/main" val="371969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8</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sp>
        <p:nvSpPr>
          <p:cNvPr id="9" name="Content Placeholder 2">
            <a:extLst>
              <a:ext uri="{FF2B5EF4-FFF2-40B4-BE49-F238E27FC236}">
                <a16:creationId xmlns:a16="http://schemas.microsoft.com/office/drawing/2014/main" id="{316AB44B-0C59-95AB-AFAD-A48EB5A731F5}"/>
              </a:ext>
            </a:extLst>
          </p:cNvPr>
          <p:cNvSpPr txBox="1">
            <a:spLocks/>
          </p:cNvSpPr>
          <p:nvPr/>
        </p:nvSpPr>
        <p:spPr>
          <a:xfrm>
            <a:off x="838200" y="1551710"/>
            <a:ext cx="10515600" cy="49688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1"/>
                </a:solidFill>
                <a:cs typeface="Arial" panose="020B0604020202020204" pitchFamily="34" charset="0"/>
              </a:rPr>
              <a:t>Every public company has to release “earnings data”. In the US, they have to release this data every quarter. It tells the world how the business is doing.</a:t>
            </a:r>
          </a:p>
          <a:p>
            <a:pPr marL="0" indent="0">
              <a:buNone/>
            </a:pPr>
            <a:endParaRPr lang="en-US" sz="2400" dirty="0">
              <a:solidFill>
                <a:schemeClr val="accent1"/>
              </a:solidFill>
              <a:cs typeface="Arial" panose="020B0604020202020204" pitchFamily="34" charset="0"/>
            </a:endParaRPr>
          </a:p>
          <a:p>
            <a:r>
              <a:rPr lang="en-US" sz="2400" dirty="0">
                <a:solidFill>
                  <a:schemeClr val="accent1"/>
                </a:solidFill>
                <a:cs typeface="Arial" panose="020B0604020202020204" pitchFamily="34" charset="0"/>
              </a:rPr>
              <a:t>Listen to the Quarterly Earnings Calls each quarter. Even if you can’t stand listening to the whole call, the first few minutes where the CEO is speaking will give you an overview of what is happening with the company and the business. Listen to what he/she says is going well/poorly and what the “strategy” for the business is.</a:t>
            </a:r>
          </a:p>
        </p:txBody>
      </p:sp>
      <p:sp>
        <p:nvSpPr>
          <p:cNvPr id="11" name="TextBox 10">
            <a:extLst>
              <a:ext uri="{FF2B5EF4-FFF2-40B4-BE49-F238E27FC236}">
                <a16:creationId xmlns:a16="http://schemas.microsoft.com/office/drawing/2014/main" id="{500188ED-F882-9D3A-C9F4-CB263D4422E3}"/>
              </a:ext>
            </a:extLst>
          </p:cNvPr>
          <p:cNvSpPr txBox="1"/>
          <p:nvPr/>
        </p:nvSpPr>
        <p:spPr>
          <a:xfrm>
            <a:off x="981096" y="601249"/>
            <a:ext cx="3621056" cy="584775"/>
          </a:xfrm>
          <a:prstGeom prst="rect">
            <a:avLst/>
          </a:prstGeom>
          <a:noFill/>
        </p:spPr>
        <p:txBody>
          <a:bodyPr wrap="none" rtlCol="0">
            <a:spAutoFit/>
          </a:bodyPr>
          <a:lstStyle/>
          <a:p>
            <a:r>
              <a:rPr lang="en-US" sz="3200" dirty="0">
                <a:solidFill>
                  <a:schemeClr val="accent2"/>
                </a:solidFill>
                <a:latin typeface="+mj-lt"/>
              </a:rPr>
              <a:t>Learn the Business</a:t>
            </a:r>
          </a:p>
        </p:txBody>
      </p:sp>
    </p:spTree>
    <p:extLst>
      <p:ext uri="{BB962C8B-B14F-4D97-AF65-F5344CB8AC3E}">
        <p14:creationId xmlns:p14="http://schemas.microsoft.com/office/powerpoint/2010/main" val="407321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CD03388A-1679-41C5-B7D3-6722BCE7B1B0}"/>
              </a:ext>
            </a:extLst>
          </p:cNvPr>
          <p:cNvGrpSpPr/>
          <p:nvPr/>
        </p:nvGrpSpPr>
        <p:grpSpPr>
          <a:xfrm>
            <a:off x="466966" y="2396197"/>
            <a:ext cx="119264" cy="728003"/>
            <a:chOff x="1406766" y="2096085"/>
            <a:chExt cx="337628" cy="2060918"/>
          </a:xfrm>
        </p:grpSpPr>
        <p:sp>
          <p:nvSpPr>
            <p:cNvPr id="4" name="Oval 3">
              <a:extLst>
                <a:ext uri="{FF2B5EF4-FFF2-40B4-BE49-F238E27FC236}">
                  <a16:creationId xmlns:a16="http://schemas.microsoft.com/office/drawing/2014/main" id="{48080D0A-E5C7-4450-BEAE-014150F98CEC}"/>
                </a:ext>
              </a:extLst>
            </p:cNvPr>
            <p:cNvSpPr/>
            <p:nvPr/>
          </p:nvSpPr>
          <p:spPr>
            <a:xfrm>
              <a:off x="1406769" y="2096085"/>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2214968F-87BE-4B42-97DF-08642BB4DC13}"/>
                </a:ext>
              </a:extLst>
            </p:cNvPr>
            <p:cNvSpPr/>
            <p:nvPr/>
          </p:nvSpPr>
          <p:spPr>
            <a:xfrm>
              <a:off x="1406768" y="2670516"/>
              <a:ext cx="337625" cy="3376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CB183B8-178A-47B2-9711-1AC49917E300}"/>
                </a:ext>
              </a:extLst>
            </p:cNvPr>
            <p:cNvSpPr/>
            <p:nvPr/>
          </p:nvSpPr>
          <p:spPr>
            <a:xfrm>
              <a:off x="1406767" y="3244947"/>
              <a:ext cx="337625" cy="33762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886C69-EBD5-485C-BFB4-E03E40CCCFF2}"/>
                </a:ext>
              </a:extLst>
            </p:cNvPr>
            <p:cNvSpPr/>
            <p:nvPr/>
          </p:nvSpPr>
          <p:spPr>
            <a:xfrm>
              <a:off x="1406766" y="3819378"/>
              <a:ext cx="337625" cy="3376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 name="Straight Connector 9">
            <a:extLst>
              <a:ext uri="{FF2B5EF4-FFF2-40B4-BE49-F238E27FC236}">
                <a16:creationId xmlns:a16="http://schemas.microsoft.com/office/drawing/2014/main" id="{86B6115B-69EF-42C5-9EBD-1508BF9585D1}"/>
              </a:ext>
            </a:extLst>
          </p:cNvPr>
          <p:cNvCxnSpPr>
            <a:cxnSpLocks/>
          </p:cNvCxnSpPr>
          <p:nvPr/>
        </p:nvCxnSpPr>
        <p:spPr>
          <a:xfrm>
            <a:off x="526598" y="3296557"/>
            <a:ext cx="0" cy="91809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20DADA8-E7D6-4D3E-B024-B1DFD6FCA56A}"/>
              </a:ext>
            </a:extLst>
          </p:cNvPr>
          <p:cNvSpPr txBox="1"/>
          <p:nvPr/>
        </p:nvSpPr>
        <p:spPr>
          <a:xfrm rot="16200000">
            <a:off x="-215545" y="4961572"/>
            <a:ext cx="1484283" cy="246221"/>
          </a:xfrm>
          <a:prstGeom prst="rect">
            <a:avLst/>
          </a:prstGeom>
          <a:noFill/>
        </p:spPr>
        <p:txBody>
          <a:bodyPr wrap="square">
            <a:spAutoFit/>
          </a:bodyPr>
          <a:lstStyle/>
          <a:p>
            <a:r>
              <a:rPr lang="en-US" sz="1000" dirty="0">
                <a:solidFill>
                  <a:schemeClr val="accent1"/>
                </a:solidFill>
                <a:latin typeface="+mj-lt"/>
              </a:rPr>
              <a:t>Grayson Hayden Group</a:t>
            </a:r>
          </a:p>
        </p:txBody>
      </p:sp>
      <p:sp>
        <p:nvSpPr>
          <p:cNvPr id="15" name="Oval 14">
            <a:extLst>
              <a:ext uri="{FF2B5EF4-FFF2-40B4-BE49-F238E27FC236}">
                <a16:creationId xmlns:a16="http://schemas.microsoft.com/office/drawing/2014/main" id="{842AFCAA-213B-4052-AD39-23CA48F10398}"/>
              </a:ext>
            </a:extLst>
          </p:cNvPr>
          <p:cNvSpPr/>
          <p:nvPr/>
        </p:nvSpPr>
        <p:spPr>
          <a:xfrm>
            <a:off x="338818" y="6122082"/>
            <a:ext cx="375558" cy="37555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lide Number Placeholder 5">
            <a:extLst>
              <a:ext uri="{FF2B5EF4-FFF2-40B4-BE49-F238E27FC236}">
                <a16:creationId xmlns:a16="http://schemas.microsoft.com/office/drawing/2014/main" id="{DF1A7C7A-0C91-423D-8AFA-234BFB8F30BF}"/>
              </a:ext>
            </a:extLst>
          </p:cNvPr>
          <p:cNvSpPr>
            <a:spLocks noGrp="1"/>
          </p:cNvSpPr>
          <p:nvPr>
            <p:ph type="sldNum" sz="quarter" idx="4294967295"/>
          </p:nvPr>
        </p:nvSpPr>
        <p:spPr>
          <a:xfrm>
            <a:off x="215447" y="6127750"/>
            <a:ext cx="622300" cy="365125"/>
          </a:xfrm>
        </p:spPr>
        <p:txBody>
          <a:bodyPr/>
          <a:lstStyle/>
          <a:p>
            <a:pPr algn="ctr"/>
            <a:fld id="{F05FD56F-0452-409B-B13B-8B193B800AAB}" type="slidenum">
              <a:rPr lang="en-US" smtClean="0">
                <a:solidFill>
                  <a:schemeClr val="bg1"/>
                </a:solidFill>
              </a:rPr>
              <a:pPr algn="ctr"/>
              <a:t>9</a:t>
            </a:fld>
            <a:endParaRPr lang="en-US" dirty="0">
              <a:solidFill>
                <a:schemeClr val="bg1"/>
              </a:solidFill>
            </a:endParaRPr>
          </a:p>
        </p:txBody>
      </p:sp>
      <p:pic>
        <p:nvPicPr>
          <p:cNvPr id="17" name="Picture 16">
            <a:extLst>
              <a:ext uri="{FF2B5EF4-FFF2-40B4-BE49-F238E27FC236}">
                <a16:creationId xmlns:a16="http://schemas.microsoft.com/office/drawing/2014/main" id="{6F836E21-8B2F-407D-B2D0-90BBDF5AB2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62" y="354452"/>
            <a:ext cx="437470" cy="260652"/>
          </a:xfrm>
          <a:prstGeom prst="rect">
            <a:avLst/>
          </a:prstGeom>
        </p:spPr>
      </p:pic>
      <p:sp>
        <p:nvSpPr>
          <p:cNvPr id="23" name="TextBox 22">
            <a:extLst>
              <a:ext uri="{FF2B5EF4-FFF2-40B4-BE49-F238E27FC236}">
                <a16:creationId xmlns:a16="http://schemas.microsoft.com/office/drawing/2014/main" id="{BE548A3F-B363-4838-A58E-E76B5B049CF3}"/>
              </a:ext>
            </a:extLst>
          </p:cNvPr>
          <p:cNvSpPr txBox="1"/>
          <p:nvPr/>
        </p:nvSpPr>
        <p:spPr>
          <a:xfrm>
            <a:off x="1448618" y="2000240"/>
            <a:ext cx="5646055" cy="369332"/>
          </a:xfrm>
          <a:prstGeom prst="rect">
            <a:avLst/>
          </a:prstGeom>
          <a:noFill/>
        </p:spPr>
        <p:txBody>
          <a:bodyPr wrap="square">
            <a:spAutoFit/>
          </a:bodyPr>
          <a:lstStyle/>
          <a:p>
            <a:r>
              <a:rPr lang="en-US" dirty="0">
                <a:solidFill>
                  <a:schemeClr val="accent1"/>
                </a:solidFill>
              </a:rPr>
              <a:t> </a:t>
            </a:r>
          </a:p>
        </p:txBody>
      </p:sp>
      <p:graphicFrame>
        <p:nvGraphicFramePr>
          <p:cNvPr id="3" name="Content Placeholder 3">
            <a:extLst>
              <a:ext uri="{FF2B5EF4-FFF2-40B4-BE49-F238E27FC236}">
                <a16:creationId xmlns:a16="http://schemas.microsoft.com/office/drawing/2014/main" id="{5DAF4216-D04A-DFCA-2CC8-24DC6A3A1ED2}"/>
              </a:ext>
            </a:extLst>
          </p:cNvPr>
          <p:cNvGraphicFramePr>
            <a:graphicFrameLocks/>
          </p:cNvGraphicFramePr>
          <p:nvPr>
            <p:extLst>
              <p:ext uri="{D42A27DB-BD31-4B8C-83A1-F6EECF244321}">
                <p14:modId xmlns:p14="http://schemas.microsoft.com/office/powerpoint/2010/main" val="3085604940"/>
              </p:ext>
            </p:extLst>
          </p:nvPr>
        </p:nvGraphicFramePr>
        <p:xfrm>
          <a:off x="957008" y="1586442"/>
          <a:ext cx="10638091" cy="3727099"/>
        </p:xfrm>
        <a:graphic>
          <a:graphicData uri="http://schemas.openxmlformats.org/drawingml/2006/table">
            <a:tbl>
              <a:tblPr firstRow="1" bandRow="1">
                <a:tableStyleId>{5C22544A-7EE6-4342-B048-85BDC9FD1C3A}</a:tableStyleId>
              </a:tblPr>
              <a:tblGrid>
                <a:gridCol w="1064585">
                  <a:extLst>
                    <a:ext uri="{9D8B030D-6E8A-4147-A177-3AD203B41FA5}">
                      <a16:colId xmlns:a16="http://schemas.microsoft.com/office/drawing/2014/main" val="2103556189"/>
                    </a:ext>
                  </a:extLst>
                </a:gridCol>
                <a:gridCol w="2152485">
                  <a:extLst>
                    <a:ext uri="{9D8B030D-6E8A-4147-A177-3AD203B41FA5}">
                      <a16:colId xmlns:a16="http://schemas.microsoft.com/office/drawing/2014/main" val="1762902134"/>
                    </a:ext>
                  </a:extLst>
                </a:gridCol>
                <a:gridCol w="986879">
                  <a:extLst>
                    <a:ext uri="{9D8B030D-6E8A-4147-A177-3AD203B41FA5}">
                      <a16:colId xmlns:a16="http://schemas.microsoft.com/office/drawing/2014/main" val="1118497048"/>
                    </a:ext>
                  </a:extLst>
                </a:gridCol>
                <a:gridCol w="1516934">
                  <a:extLst>
                    <a:ext uri="{9D8B030D-6E8A-4147-A177-3AD203B41FA5}">
                      <a16:colId xmlns:a16="http://schemas.microsoft.com/office/drawing/2014/main" val="748546156"/>
                    </a:ext>
                  </a:extLst>
                </a:gridCol>
                <a:gridCol w="1108364">
                  <a:extLst>
                    <a:ext uri="{9D8B030D-6E8A-4147-A177-3AD203B41FA5}">
                      <a16:colId xmlns:a16="http://schemas.microsoft.com/office/drawing/2014/main" val="670553647"/>
                    </a:ext>
                  </a:extLst>
                </a:gridCol>
                <a:gridCol w="1094042">
                  <a:extLst>
                    <a:ext uri="{9D8B030D-6E8A-4147-A177-3AD203B41FA5}">
                      <a16:colId xmlns:a16="http://schemas.microsoft.com/office/drawing/2014/main" val="4249513382"/>
                    </a:ext>
                  </a:extLst>
                </a:gridCol>
                <a:gridCol w="2714802">
                  <a:extLst>
                    <a:ext uri="{9D8B030D-6E8A-4147-A177-3AD203B41FA5}">
                      <a16:colId xmlns:a16="http://schemas.microsoft.com/office/drawing/2014/main" val="2846634781"/>
                    </a:ext>
                  </a:extLst>
                </a:gridCol>
              </a:tblGrid>
              <a:tr h="624721">
                <a:tc>
                  <a:txBody>
                    <a:bodyPr/>
                    <a:lstStyle/>
                    <a:p>
                      <a:r>
                        <a:rPr lang="en-US" dirty="0"/>
                        <a:t>Priority</a:t>
                      </a:r>
                    </a:p>
                  </a:txBody>
                  <a:tcPr/>
                </a:tc>
                <a:tc>
                  <a:txBody>
                    <a:bodyPr/>
                    <a:lstStyle/>
                    <a:p>
                      <a:r>
                        <a:rPr lang="en-US" dirty="0"/>
                        <a:t>Project</a:t>
                      </a:r>
                    </a:p>
                  </a:txBody>
                  <a:tcPr/>
                </a:tc>
                <a:tc>
                  <a:txBody>
                    <a:bodyPr/>
                    <a:lstStyle/>
                    <a:p>
                      <a:r>
                        <a:rPr lang="en-US" dirty="0"/>
                        <a:t>Due</a:t>
                      </a:r>
                    </a:p>
                  </a:txBody>
                  <a:tcPr/>
                </a:tc>
                <a:tc>
                  <a:txBody>
                    <a:bodyPr/>
                    <a:lstStyle/>
                    <a:p>
                      <a:r>
                        <a:rPr lang="en-US" dirty="0"/>
                        <a:t>Supports Goal</a:t>
                      </a:r>
                    </a:p>
                  </a:txBody>
                  <a:tcPr/>
                </a:tc>
                <a:tc>
                  <a:txBody>
                    <a:bodyPr/>
                    <a:lstStyle/>
                    <a:p>
                      <a:r>
                        <a:rPr lang="en-US" dirty="0"/>
                        <a:t>Project Size</a:t>
                      </a:r>
                    </a:p>
                  </a:txBody>
                  <a:tcPr/>
                </a:tc>
                <a:tc>
                  <a:txBody>
                    <a:bodyPr/>
                    <a:lstStyle/>
                    <a:p>
                      <a:r>
                        <a:rPr lang="en-US" dirty="0"/>
                        <a:t>Status</a:t>
                      </a:r>
                    </a:p>
                  </a:txBody>
                  <a:tcPr/>
                </a:tc>
                <a:tc>
                  <a:txBody>
                    <a:bodyPr/>
                    <a:lstStyle/>
                    <a:p>
                      <a:r>
                        <a:rPr lang="en-US" dirty="0"/>
                        <a:t>Notes</a:t>
                      </a:r>
                    </a:p>
                  </a:txBody>
                  <a:tcPr/>
                </a:tc>
                <a:extLst>
                  <a:ext uri="{0D108BD9-81ED-4DB2-BD59-A6C34878D82A}">
                    <a16:rowId xmlns:a16="http://schemas.microsoft.com/office/drawing/2014/main" val="517987591"/>
                  </a:ext>
                </a:extLst>
              </a:tr>
              <a:tr h="624721">
                <a:tc>
                  <a:txBody>
                    <a:bodyPr/>
                    <a:lstStyle/>
                    <a:p>
                      <a:r>
                        <a:rPr lang="en-US" dirty="0"/>
                        <a:t>1</a:t>
                      </a:r>
                    </a:p>
                  </a:txBody>
                  <a:tcPr/>
                </a:tc>
                <a:tc>
                  <a:txBody>
                    <a:bodyPr/>
                    <a:lstStyle/>
                    <a:p>
                      <a:r>
                        <a:rPr lang="en-US" dirty="0"/>
                        <a:t>Product Webinar</a:t>
                      </a:r>
                    </a:p>
                  </a:txBody>
                  <a:tcPr/>
                </a:tc>
                <a:tc>
                  <a:txBody>
                    <a:bodyPr/>
                    <a:lstStyle/>
                    <a:p>
                      <a:r>
                        <a:rPr lang="en-US" dirty="0"/>
                        <a:t>Nov 15</a:t>
                      </a:r>
                    </a:p>
                  </a:txBody>
                  <a:tcPr/>
                </a:tc>
                <a:tc>
                  <a:txBody>
                    <a:bodyPr/>
                    <a:lstStyle/>
                    <a:p>
                      <a:r>
                        <a:rPr lang="en-US" dirty="0"/>
                        <a:t>Demand Gen</a:t>
                      </a:r>
                    </a:p>
                  </a:txBody>
                  <a:tcPr/>
                </a:tc>
                <a:tc>
                  <a:txBody>
                    <a:bodyPr/>
                    <a:lstStyle/>
                    <a:p>
                      <a:r>
                        <a:rPr lang="en-US" dirty="0"/>
                        <a:t>L</a:t>
                      </a:r>
                    </a:p>
                  </a:txBody>
                  <a:tcPr/>
                </a:tc>
                <a:tc>
                  <a:txBody>
                    <a:bodyPr/>
                    <a:lstStyle/>
                    <a:p>
                      <a:r>
                        <a:rPr lang="en-US" dirty="0"/>
                        <a:t>Green</a:t>
                      </a:r>
                    </a:p>
                  </a:txBody>
                  <a:tcPr/>
                </a:tc>
                <a:tc>
                  <a:txBody>
                    <a:bodyPr/>
                    <a:lstStyle/>
                    <a:p>
                      <a:r>
                        <a:rPr lang="en-US" dirty="0"/>
                        <a:t>Registrations have exceeded target</a:t>
                      </a:r>
                    </a:p>
                  </a:txBody>
                  <a:tcPr/>
                </a:tc>
                <a:extLst>
                  <a:ext uri="{0D108BD9-81ED-4DB2-BD59-A6C34878D82A}">
                    <a16:rowId xmlns:a16="http://schemas.microsoft.com/office/drawing/2014/main" val="3418833275"/>
                  </a:ext>
                </a:extLst>
              </a:tr>
              <a:tr h="624721">
                <a:tc>
                  <a:txBody>
                    <a:bodyPr/>
                    <a:lstStyle/>
                    <a:p>
                      <a:r>
                        <a:rPr lang="en-US" dirty="0"/>
                        <a:t>2</a:t>
                      </a:r>
                    </a:p>
                  </a:txBody>
                  <a:tcPr/>
                </a:tc>
                <a:tc>
                  <a:txBody>
                    <a:bodyPr/>
                    <a:lstStyle/>
                    <a:p>
                      <a:r>
                        <a:rPr lang="en-US" dirty="0"/>
                        <a:t>Manager Conference</a:t>
                      </a:r>
                    </a:p>
                  </a:txBody>
                  <a:tcPr/>
                </a:tc>
                <a:tc>
                  <a:txBody>
                    <a:bodyPr/>
                    <a:lstStyle/>
                    <a:p>
                      <a:r>
                        <a:rPr lang="en-US" dirty="0"/>
                        <a:t>Dec 10</a:t>
                      </a:r>
                    </a:p>
                  </a:txBody>
                  <a:tcPr/>
                </a:tc>
                <a:tc>
                  <a:txBody>
                    <a:bodyPr/>
                    <a:lstStyle/>
                    <a:p>
                      <a:r>
                        <a:rPr lang="en-US" dirty="0"/>
                        <a:t>Events</a:t>
                      </a:r>
                    </a:p>
                  </a:txBody>
                  <a:tcPr/>
                </a:tc>
                <a:tc>
                  <a:txBody>
                    <a:bodyPr/>
                    <a:lstStyle/>
                    <a:p>
                      <a:r>
                        <a:rPr lang="en-US" dirty="0"/>
                        <a:t>M</a:t>
                      </a:r>
                    </a:p>
                  </a:txBody>
                  <a:tcPr/>
                </a:tc>
                <a:tc>
                  <a:txBody>
                    <a:bodyPr/>
                    <a:lstStyle/>
                    <a:p>
                      <a:r>
                        <a:rPr lang="en-US" dirty="0"/>
                        <a:t>Yellow</a:t>
                      </a:r>
                    </a:p>
                  </a:txBody>
                  <a:tcPr/>
                </a:tc>
                <a:tc>
                  <a:txBody>
                    <a:bodyPr/>
                    <a:lstStyle/>
                    <a:p>
                      <a:r>
                        <a:rPr lang="en-US" dirty="0"/>
                        <a:t>Speaker pulled out</a:t>
                      </a:r>
                    </a:p>
                  </a:txBody>
                  <a:tcPr/>
                </a:tc>
                <a:extLst>
                  <a:ext uri="{0D108BD9-81ED-4DB2-BD59-A6C34878D82A}">
                    <a16:rowId xmlns:a16="http://schemas.microsoft.com/office/drawing/2014/main" val="1041847111"/>
                  </a:ext>
                </a:extLst>
              </a:tr>
              <a:tr h="892459">
                <a:tc>
                  <a:txBody>
                    <a:bodyPr/>
                    <a:lstStyle/>
                    <a:p>
                      <a:r>
                        <a:rPr lang="en-US" dirty="0"/>
                        <a:t>2</a:t>
                      </a:r>
                    </a:p>
                  </a:txBody>
                  <a:tcPr/>
                </a:tc>
                <a:tc>
                  <a:txBody>
                    <a:bodyPr/>
                    <a:lstStyle/>
                    <a:p>
                      <a:r>
                        <a:rPr lang="en-US" dirty="0"/>
                        <a:t>Review Web Copy</a:t>
                      </a:r>
                    </a:p>
                  </a:txBody>
                  <a:tcPr/>
                </a:tc>
                <a:tc>
                  <a:txBody>
                    <a:bodyPr/>
                    <a:lstStyle/>
                    <a:p>
                      <a:r>
                        <a:rPr lang="en-US" dirty="0"/>
                        <a:t>Dec 10</a:t>
                      </a:r>
                    </a:p>
                  </a:txBody>
                  <a:tcPr/>
                </a:tc>
                <a:tc>
                  <a:txBody>
                    <a:bodyPr/>
                    <a:lstStyle/>
                    <a:p>
                      <a:r>
                        <a:rPr lang="en-US" dirty="0"/>
                        <a:t>Operating Excellence</a:t>
                      </a:r>
                    </a:p>
                  </a:txBody>
                  <a:tcPr/>
                </a:tc>
                <a:tc>
                  <a:txBody>
                    <a:bodyPr/>
                    <a:lstStyle/>
                    <a:p>
                      <a:r>
                        <a:rPr lang="en-US" dirty="0"/>
                        <a:t>M</a:t>
                      </a:r>
                    </a:p>
                  </a:txBody>
                  <a:tcPr/>
                </a:tc>
                <a:tc>
                  <a:txBody>
                    <a:bodyPr/>
                    <a:lstStyle/>
                    <a:p>
                      <a:r>
                        <a:rPr lang="en-US" dirty="0"/>
                        <a:t>Red</a:t>
                      </a:r>
                    </a:p>
                  </a:txBody>
                  <a:tcPr/>
                </a:tc>
                <a:tc>
                  <a:txBody>
                    <a:bodyPr/>
                    <a:lstStyle/>
                    <a:p>
                      <a:r>
                        <a:rPr lang="en-US" dirty="0"/>
                        <a:t>Julie is on leave so review is taking longer</a:t>
                      </a:r>
                    </a:p>
                  </a:txBody>
                  <a:tcPr/>
                </a:tc>
                <a:extLst>
                  <a:ext uri="{0D108BD9-81ED-4DB2-BD59-A6C34878D82A}">
                    <a16:rowId xmlns:a16="http://schemas.microsoft.com/office/drawing/2014/main" val="1935777232"/>
                  </a:ext>
                </a:extLst>
              </a:tr>
              <a:tr h="892459">
                <a:tc>
                  <a:txBody>
                    <a:bodyPr/>
                    <a:lstStyle/>
                    <a:p>
                      <a:r>
                        <a:rPr lang="en-US" dirty="0"/>
                        <a:t>3</a:t>
                      </a:r>
                    </a:p>
                  </a:txBody>
                  <a:tcPr/>
                </a:tc>
                <a:tc>
                  <a:txBody>
                    <a:bodyPr/>
                    <a:lstStyle/>
                    <a:p>
                      <a:r>
                        <a:rPr lang="en-US" dirty="0"/>
                        <a:t>Conduct Perf Reviews</a:t>
                      </a:r>
                    </a:p>
                  </a:txBody>
                  <a:tcPr/>
                </a:tc>
                <a:tc>
                  <a:txBody>
                    <a:bodyPr/>
                    <a:lstStyle/>
                    <a:p>
                      <a:r>
                        <a:rPr lang="en-US" dirty="0"/>
                        <a:t>Dec 15</a:t>
                      </a:r>
                    </a:p>
                  </a:txBody>
                  <a:tcPr/>
                </a:tc>
                <a:tc>
                  <a:txBody>
                    <a:bodyPr/>
                    <a:lstStyle/>
                    <a:p>
                      <a:r>
                        <a:rPr lang="en-US" dirty="0"/>
                        <a:t>Operating Excellence</a:t>
                      </a:r>
                    </a:p>
                  </a:txBody>
                  <a:tcPr/>
                </a:tc>
                <a:tc>
                  <a:txBody>
                    <a:bodyPr/>
                    <a:lstStyle/>
                    <a:p>
                      <a:r>
                        <a:rPr lang="en-US" dirty="0"/>
                        <a:t>M</a:t>
                      </a:r>
                    </a:p>
                  </a:txBody>
                  <a:tcPr/>
                </a:tc>
                <a:tc>
                  <a:txBody>
                    <a:bodyPr/>
                    <a:lstStyle/>
                    <a:p>
                      <a:r>
                        <a:rPr lang="en-US" dirty="0"/>
                        <a:t>Green</a:t>
                      </a:r>
                    </a:p>
                  </a:txBody>
                  <a:tcPr/>
                </a:tc>
                <a:tc>
                  <a:txBody>
                    <a:bodyPr/>
                    <a:lstStyle/>
                    <a:p>
                      <a:endParaRPr lang="en-US" dirty="0"/>
                    </a:p>
                  </a:txBody>
                  <a:tcPr/>
                </a:tc>
                <a:extLst>
                  <a:ext uri="{0D108BD9-81ED-4DB2-BD59-A6C34878D82A}">
                    <a16:rowId xmlns:a16="http://schemas.microsoft.com/office/drawing/2014/main" val="3493172104"/>
                  </a:ext>
                </a:extLst>
              </a:tr>
            </a:tbl>
          </a:graphicData>
        </a:graphic>
      </p:graphicFrame>
      <p:sp>
        <p:nvSpPr>
          <p:cNvPr id="9" name="TextBox 8">
            <a:extLst>
              <a:ext uri="{FF2B5EF4-FFF2-40B4-BE49-F238E27FC236}">
                <a16:creationId xmlns:a16="http://schemas.microsoft.com/office/drawing/2014/main" id="{BE62ECD2-2125-2A5E-381E-0E1A1D4E82AF}"/>
              </a:ext>
            </a:extLst>
          </p:cNvPr>
          <p:cNvSpPr txBox="1"/>
          <p:nvPr/>
        </p:nvSpPr>
        <p:spPr>
          <a:xfrm>
            <a:off x="981096" y="615104"/>
            <a:ext cx="2267993" cy="584775"/>
          </a:xfrm>
          <a:prstGeom prst="rect">
            <a:avLst/>
          </a:prstGeom>
          <a:noFill/>
        </p:spPr>
        <p:txBody>
          <a:bodyPr wrap="none" rtlCol="0">
            <a:spAutoFit/>
          </a:bodyPr>
          <a:lstStyle/>
          <a:p>
            <a:r>
              <a:rPr lang="en-US" sz="3200" dirty="0">
                <a:solidFill>
                  <a:schemeClr val="accent2"/>
                </a:solidFill>
                <a:latin typeface="+mj-lt"/>
              </a:rPr>
              <a:t>Manage Up</a:t>
            </a:r>
          </a:p>
        </p:txBody>
      </p:sp>
    </p:spTree>
    <p:extLst>
      <p:ext uri="{BB962C8B-B14F-4D97-AF65-F5344CB8AC3E}">
        <p14:creationId xmlns:p14="http://schemas.microsoft.com/office/powerpoint/2010/main" val="3525500859"/>
      </p:ext>
    </p:extLst>
  </p:cSld>
  <p:clrMapOvr>
    <a:masterClrMapping/>
  </p:clrMapOvr>
</p:sld>
</file>

<file path=ppt/theme/theme1.xml><?xml version="1.0" encoding="utf-8"?>
<a:theme xmlns:a="http://schemas.openxmlformats.org/drawingml/2006/main" name="Office Theme">
  <a:themeElements>
    <a:clrScheme name="Custom 129">
      <a:dk1>
        <a:sysClr val="windowText" lastClr="000000"/>
      </a:dk1>
      <a:lt1>
        <a:sysClr val="window" lastClr="FFFFFF"/>
      </a:lt1>
      <a:dk2>
        <a:srgbClr val="44546A"/>
      </a:dk2>
      <a:lt2>
        <a:srgbClr val="E7E6E6"/>
      </a:lt2>
      <a:accent1>
        <a:srgbClr val="37547C"/>
      </a:accent1>
      <a:accent2>
        <a:srgbClr val="D9B231"/>
      </a:accent2>
      <a:accent3>
        <a:srgbClr val="FFFFFF"/>
      </a:accent3>
      <a:accent4>
        <a:srgbClr val="FFFFFF"/>
      </a:accent4>
      <a:accent5>
        <a:srgbClr val="FFFFFF"/>
      </a:accent5>
      <a:accent6>
        <a:srgbClr val="FFFFFF"/>
      </a:accent6>
      <a:hlink>
        <a:srgbClr val="FFFFFF"/>
      </a:hlink>
      <a:folHlink>
        <a:srgbClr val="954F72"/>
      </a:folHlink>
    </a:clrScheme>
    <a:fontScheme name="Custom 119">
      <a:majorFont>
        <a:latin typeface="Quattrocento"/>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TotalTime>
  <Words>790</Words>
  <Application>Microsoft Macintosh PowerPoint</Application>
  <PresentationFormat>Widescreen</PresentationFormat>
  <Paragraphs>172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Montserrat Light</vt:lpstr>
      <vt:lpstr>Quattrocento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G Heim</cp:lastModifiedBy>
  <cp:revision>41</cp:revision>
  <cp:lastPrinted>2021-12-15T16:56:21Z</cp:lastPrinted>
  <dcterms:created xsi:type="dcterms:W3CDTF">2021-05-19T11:56:26Z</dcterms:created>
  <dcterms:modified xsi:type="dcterms:W3CDTF">2023-11-08T23:53:38Z</dcterms:modified>
</cp:coreProperties>
</file>